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1292" r:id="rId2"/>
    <p:sldId id="1491" r:id="rId3"/>
    <p:sldId id="1493" r:id="rId4"/>
    <p:sldId id="1492" r:id="rId5"/>
    <p:sldId id="1564" r:id="rId6"/>
    <p:sldId id="1495" r:id="rId7"/>
    <p:sldId id="1496" r:id="rId8"/>
    <p:sldId id="1497" r:id="rId9"/>
    <p:sldId id="1498" r:id="rId10"/>
    <p:sldId id="1499" r:id="rId11"/>
    <p:sldId id="1597" r:id="rId12"/>
    <p:sldId id="1565" r:id="rId13"/>
    <p:sldId id="1502" r:id="rId14"/>
    <p:sldId id="1598" r:id="rId15"/>
    <p:sldId id="1599" r:id="rId16"/>
    <p:sldId id="1600" r:id="rId17"/>
    <p:sldId id="1601" r:id="rId18"/>
    <p:sldId id="1602" r:id="rId19"/>
    <p:sldId id="1603" r:id="rId20"/>
    <p:sldId id="1566" r:id="rId21"/>
    <p:sldId id="1512" r:id="rId22"/>
    <p:sldId id="1524" r:id="rId23"/>
    <p:sldId id="1526" r:id="rId24"/>
    <p:sldId id="1527" r:id="rId25"/>
    <p:sldId id="1585" r:id="rId26"/>
    <p:sldId id="1528" r:id="rId27"/>
    <p:sldId id="1529" r:id="rId28"/>
    <p:sldId id="1593" r:id="rId29"/>
    <p:sldId id="1531" r:id="rId30"/>
    <p:sldId id="1534" r:id="rId31"/>
    <p:sldId id="1535" r:id="rId32"/>
    <p:sldId id="1538" r:id="rId33"/>
    <p:sldId id="1539" r:id="rId34"/>
    <p:sldId id="1540" r:id="rId35"/>
    <p:sldId id="1541" r:id="rId36"/>
    <p:sldId id="1542" r:id="rId37"/>
    <p:sldId id="1543" r:id="rId38"/>
    <p:sldId id="1544" r:id="rId39"/>
    <p:sldId id="1545" r:id="rId40"/>
    <p:sldId id="1546" r:id="rId41"/>
    <p:sldId id="1547" r:id="rId42"/>
    <p:sldId id="1548" r:id="rId43"/>
    <p:sldId id="1592" r:id="rId44"/>
    <p:sldId id="1567" r:id="rId45"/>
    <p:sldId id="1568" r:id="rId46"/>
    <p:sldId id="1574" r:id="rId47"/>
    <p:sldId id="1575" r:id="rId48"/>
    <p:sldId id="1576" r:id="rId49"/>
    <p:sldId id="1577" r:id="rId50"/>
    <p:sldId id="1578" r:id="rId51"/>
    <p:sldId id="1550" r:id="rId52"/>
    <p:sldId id="1551" r:id="rId53"/>
    <p:sldId id="1552" r:id="rId54"/>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93115" autoAdjust="0"/>
  </p:normalViewPr>
  <p:slideViewPr>
    <p:cSldViewPr snapToGrid="0">
      <p:cViewPr varScale="1">
        <p:scale>
          <a:sx n="87" d="100"/>
          <a:sy n="87" d="100"/>
        </p:scale>
        <p:origin x="64" y="428"/>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thousandwonders.net/Amphitheaters"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www.thousandwonders.net/Greece" TargetMode="External"/><Relationship Id="rId4" Type="http://schemas.openxmlformats.org/officeDocument/2006/relationships/hyperlink" Target="http://www.thousandwonders.net/Athen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9615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12</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solidFill>
                <a:schemeClr val="hlink"/>
              </a:solidFill>
            </a:endParaRPr>
          </a:p>
        </p:txBody>
      </p:sp>
    </p:spTree>
    <p:extLst>
      <p:ext uri="{BB962C8B-B14F-4D97-AF65-F5344CB8AC3E}">
        <p14:creationId xmlns:p14="http://schemas.microsoft.com/office/powerpoint/2010/main" val="1941669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13</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866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981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6F8110F-5CB8-4B7A-89C2-96B671E6053B}" type="slidenum">
              <a:rPr lang="en-US" smtClean="0"/>
              <a:t>18</a:t>
            </a:fld>
            <a:endParaRPr lang="en-US"/>
          </a:p>
        </p:txBody>
      </p:sp>
    </p:spTree>
    <p:extLst>
      <p:ext uri="{BB962C8B-B14F-4D97-AF65-F5344CB8AC3E}">
        <p14:creationId xmlns:p14="http://schemas.microsoft.com/office/powerpoint/2010/main" val="336676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20</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solidFill>
                <a:schemeClr val="hlink"/>
              </a:solidFill>
            </a:endParaRPr>
          </a:p>
        </p:txBody>
      </p:sp>
    </p:spTree>
    <p:extLst>
      <p:ext uri="{BB962C8B-B14F-4D97-AF65-F5344CB8AC3E}">
        <p14:creationId xmlns:p14="http://schemas.microsoft.com/office/powerpoint/2010/main" val="2988185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09/09/05: Wiki has dimensionality reduction as feature extraction (PCA) and feature subset selection. It states both wavelet transforms and PCA as forms of data compression. It does not have any pages for "</a:t>
            </a:r>
            <a:r>
              <a:rPr lang="en-US" altLang="en-US" dirty="0" err="1"/>
              <a:t>numerosity</a:t>
            </a:r>
            <a:r>
              <a:rPr lang="en-US" altLang="en-US" dirty="0"/>
              <a:t> reduction". We claim there are many different ways to organize data reduction strategies, which is true, so this presentation below should be OK. Let’s discuss.</a:t>
            </a:r>
          </a:p>
          <a:p>
            <a:endParaRPr lang="en-US" altLang="en-US" dirty="0"/>
          </a:p>
        </p:txBody>
      </p:sp>
    </p:spTree>
    <p:extLst>
      <p:ext uri="{BB962C8B-B14F-4D97-AF65-F5344CB8AC3E}">
        <p14:creationId xmlns:p14="http://schemas.microsoft.com/office/powerpoint/2010/main" val="556242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9177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solidFill>
                <a:schemeClr val="hlink"/>
              </a:solidFill>
            </a:endParaRPr>
          </a:p>
        </p:txBody>
      </p:sp>
    </p:spTree>
    <p:extLst>
      <p:ext uri="{BB962C8B-B14F-4D97-AF65-F5344CB8AC3E}">
        <p14:creationId xmlns:p14="http://schemas.microsoft.com/office/powerpoint/2010/main" val="4113854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89342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174151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25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7246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Removed 09/09/10: V-optimal: with the least </a:t>
            </a:r>
            <a:r>
              <a:rPr lang="en-US" altLang="en-US" i="1"/>
              <a:t>histogram variance</a:t>
            </a:r>
            <a:r>
              <a:rPr lang="en-US" altLang="en-US"/>
              <a:t> (weighted sum of the original values that each bucket represents)</a:t>
            </a:r>
          </a:p>
        </p:txBody>
      </p:sp>
    </p:spTree>
    <p:extLst>
      <p:ext uri="{BB962C8B-B14F-4D97-AF65-F5344CB8AC3E}">
        <p14:creationId xmlns:p14="http://schemas.microsoft.com/office/powerpoint/2010/main" val="3421215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4098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2000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42761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30</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5249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31</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PCA and Wavelet are forms of data compression also.</a:t>
            </a:r>
          </a:p>
          <a:p>
            <a:endParaRPr lang="en-US" altLang="en-US"/>
          </a:p>
        </p:txBody>
      </p:sp>
    </p:spTree>
    <p:extLst>
      <p:ext uri="{BB962C8B-B14F-4D97-AF65-F5344CB8AC3E}">
        <p14:creationId xmlns:p14="http://schemas.microsoft.com/office/powerpoint/2010/main" val="546310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32</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54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86176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5801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34</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35</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6465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516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500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38</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04155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39</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556354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9679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we briefly introduce ontology?  Ontology has been used extensively in bio-medical data warehouses.  -- JP</a:t>
            </a:r>
          </a:p>
          <a:p>
            <a:endParaRPr lang="en-US" altLang="en-US"/>
          </a:p>
          <a:p>
            <a:r>
              <a:rPr lang="en-US" altLang="en-US"/>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66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extLst>
      <p:ext uri="{BB962C8B-B14F-4D97-AF65-F5344CB8AC3E}">
        <p14:creationId xmlns:p14="http://schemas.microsoft.com/office/powerpoint/2010/main" val="18049905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43</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solidFill>
                <a:schemeClr val="hlink"/>
              </a:solidFill>
            </a:endParaRPr>
          </a:p>
        </p:txBody>
      </p:sp>
    </p:spTree>
    <p:extLst>
      <p:ext uri="{BB962C8B-B14F-4D97-AF65-F5344CB8AC3E}">
        <p14:creationId xmlns:p14="http://schemas.microsoft.com/office/powerpoint/2010/main" val="3129757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44</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45</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197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638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48</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720490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196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50</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7895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FBA2534-0C03-4707-81B7-A360E1641F7D}"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5259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82579E9-3F3F-4FD3-B897-69BA35C5E955}" type="slidenum">
              <a:rPr lang="en-US" altLang="en-US" sz="1200">
                <a:latin typeface="Times New Roman" panose="02020603050405020304" pitchFamily="18" charset="0"/>
              </a:rPr>
              <a:pPr/>
              <a:t>52</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08.11.02: This needs to be updated to reflect changes.</a:t>
            </a:r>
          </a:p>
        </p:txBody>
      </p:sp>
    </p:spTree>
    <p:extLst>
      <p:ext uri="{BB962C8B-B14F-4D97-AF65-F5344CB8AC3E}">
        <p14:creationId xmlns:p14="http://schemas.microsoft.com/office/powerpoint/2010/main" val="359777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152B29B-C4A4-4C6A-9350-7F4FB39B0C57}" type="slidenum">
              <a:rPr lang="en-US" altLang="en-US" sz="1200">
                <a:solidFill>
                  <a:prstClr val="black"/>
                </a:solidFill>
                <a:latin typeface="Times New Roman" panose="02020603050405020304" pitchFamily="18" charset="0"/>
              </a:rPr>
              <a:pPr/>
              <a:t>5</a:t>
            </a:fld>
            <a:endParaRPr lang="en-US" altLang="en-US" sz="1200">
              <a:solidFill>
                <a:prstClr val="black"/>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solidFill>
                <a:schemeClr val="hlink"/>
              </a:solidFill>
            </a:endParaRPr>
          </a:p>
        </p:txBody>
      </p:sp>
    </p:spTree>
    <p:extLst>
      <p:ext uri="{BB962C8B-B14F-4D97-AF65-F5344CB8AC3E}">
        <p14:creationId xmlns:p14="http://schemas.microsoft.com/office/powerpoint/2010/main" val="2054225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Theatre of Dionysus is a </a:t>
            </a:r>
            <a:r>
              <a:rPr lang="en-US" sz="1200" b="0" i="0" u="none" strike="noStrike" kern="1200">
                <a:solidFill>
                  <a:schemeClr val="tx1"/>
                </a:solidFill>
                <a:effectLst/>
                <a:latin typeface="+mn-lt"/>
                <a:ea typeface="+mn-ea"/>
                <a:cs typeface="+mn-cs"/>
                <a:hlinkClick r:id="rId3"/>
              </a:rPr>
              <a:t>Amphitheater</a:t>
            </a:r>
            <a:r>
              <a:rPr lang="en-US" sz="1200" b="0" i="0" kern="1200">
                <a:solidFill>
                  <a:schemeClr val="tx1"/>
                </a:solidFill>
                <a:effectLst/>
                <a:latin typeface="+mn-lt"/>
                <a:ea typeface="+mn-ea"/>
                <a:cs typeface="+mn-cs"/>
              </a:rPr>
              <a:t> in </a:t>
            </a:r>
            <a:r>
              <a:rPr lang="en-US" sz="1200" b="0" i="0" u="none" strike="noStrike" kern="1200">
                <a:solidFill>
                  <a:schemeClr val="tx1"/>
                </a:solidFill>
                <a:effectLst/>
                <a:latin typeface="+mn-lt"/>
                <a:ea typeface="+mn-ea"/>
                <a:cs typeface="+mn-cs"/>
                <a:hlinkClick r:id="rId4"/>
              </a:rPr>
              <a:t>Athens</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Greece</a:t>
            </a:r>
            <a:r>
              <a:rPr lang="en-US" sz="1200" b="0" i="0" kern="120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altLang="en-US" dirty="0"/>
          </a:p>
        </p:txBody>
      </p:sp>
    </p:spTree>
    <p:extLst>
      <p:ext uri="{BB962C8B-B14F-4D97-AF65-F5344CB8AC3E}">
        <p14:creationId xmlns:p14="http://schemas.microsoft.com/office/powerpoint/2010/main" val="268351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77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7</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34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3178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9</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4909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931774"/>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5477F8B6-2CB6-4CBB-AEEC-8D419CC7BC39}" type="datetime1">
              <a:rPr lang="en-US"/>
              <a:pPr>
                <a:defRPr/>
              </a:pPr>
              <a:t>9/9/2018</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D6D49F36-C8F3-478C-A5E9-92DC3A3C4FCD}" type="slidenum">
              <a:rPr lang="en-US" altLang="en-US"/>
              <a:pPr/>
              <a:t>‹#›</a:t>
            </a:fld>
            <a:endParaRPr lang="en-US" altLang="en-US"/>
          </a:p>
        </p:txBody>
      </p:sp>
    </p:spTree>
    <p:extLst>
      <p:ext uri="{BB962C8B-B14F-4D97-AF65-F5344CB8AC3E}">
        <p14:creationId xmlns:p14="http://schemas.microsoft.com/office/powerpoint/2010/main" val="47019031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4A3340F1-22A0-4D8A-B95A-A16B5E3981EA}" type="datetime1">
              <a:rPr lang="en-US"/>
              <a:pPr>
                <a:defRPr/>
              </a:pPr>
              <a:t>9/9/2018</a:t>
            </a:fld>
            <a:endParaRPr lang="en-US"/>
          </a:p>
        </p:txBody>
      </p:sp>
      <p:sp>
        <p:nvSpPr>
          <p:cNvPr id="7"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8"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2F2092A6-C17E-462F-8304-AC9951AEAED0}" type="slidenum">
              <a:rPr lang="en-US" altLang="en-US"/>
              <a:pPr/>
              <a:t>‹#›</a:t>
            </a:fld>
            <a:endParaRPr lang="en-US" altLang="en-US"/>
          </a:p>
        </p:txBody>
      </p:sp>
    </p:spTree>
    <p:extLst>
      <p:ext uri="{BB962C8B-B14F-4D97-AF65-F5344CB8AC3E}">
        <p14:creationId xmlns:p14="http://schemas.microsoft.com/office/powerpoint/2010/main" val="620031243"/>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7F8CDC50-B491-41D3-9805-D0761EFCB506}" type="datetime1">
              <a:rPr lang="en-US"/>
              <a:pPr>
                <a:defRPr/>
              </a:pPr>
              <a:t>9/9/2018</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534408B0-4BDF-478C-942D-38B8E3DB34B3}" type="slidenum">
              <a:rPr lang="en-US" altLang="en-US"/>
              <a:pPr/>
              <a:t>‹#›</a:t>
            </a:fld>
            <a:endParaRPr lang="en-US" altLang="en-US"/>
          </a:p>
        </p:txBody>
      </p:sp>
    </p:spTree>
    <p:extLst>
      <p:ext uri="{BB962C8B-B14F-4D97-AF65-F5344CB8AC3E}">
        <p14:creationId xmlns:p14="http://schemas.microsoft.com/office/powerpoint/2010/main" val="3355642592"/>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8" r:id="rId3"/>
    <p:sldLayoutId id="2147483679" r:id="rId4"/>
    <p:sldLayoutId id="2147483680" r:id="rId5"/>
    <p:sldLayoutId id="2147483682" r:id="rId6"/>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7.wmf"/><Relationship Id="rId3" Type="http://schemas.openxmlformats.org/officeDocument/2006/relationships/notesSlide" Target="../notesSlides/notesSlide30.xml"/><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5.wmf"/><Relationship Id="rId1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courses.cs.uiuc.edu/~cs491han/papers/dasu02.pdf"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397625"/>
            <a:ext cx="12192000" cy="1039906"/>
          </a:xfrm>
        </p:spPr>
        <p:txBody>
          <a:bodyPr>
            <a:noAutofit/>
          </a:bodyPr>
          <a:lstStyle/>
          <a:p>
            <a:r>
              <a:rPr lang="en-US" sz="3600" dirty="0"/>
              <a:t>Chapter 3. </a:t>
            </a:r>
            <a:r>
              <a:rPr lang="en-US" altLang="en-US" sz="3600" dirty="0"/>
              <a:t>Data Preprocessing</a:t>
            </a:r>
          </a:p>
          <a:p>
            <a:r>
              <a:rPr lang="en-US" altLang="zh-CN" dirty="0"/>
              <a:t>Qi Li</a:t>
            </a:r>
            <a:r>
              <a:rPr lang="en-US" dirty="0"/>
              <a:t> Computer Science, Univ. Illinois at Urbana-Champaign, 2018</a:t>
            </a:r>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a:t>Smooth by fitting the data into regression functions</a:t>
            </a:r>
          </a:p>
          <a:p>
            <a:pPr eaLnBrk="1" hangingPunct="1"/>
            <a:r>
              <a:rPr lang="en-US" altLang="en-US" sz="2400" dirty="0"/>
              <a:t>Clustering</a:t>
            </a:r>
          </a:p>
          <a:p>
            <a:pPr lvl="1" eaLnBrk="1" hangingPunct="1"/>
            <a:r>
              <a:rPr lang="en-US" altLang="en-US" sz="2400" dirty="0"/>
              <a:t>Detect and remove outliers</a:t>
            </a:r>
          </a:p>
          <a:p>
            <a:pPr eaLnBrk="1" hangingPunct="1"/>
            <a:r>
              <a:rPr lang="en-US" altLang="en-US" sz="2400" dirty="0"/>
              <a:t>Semi-supervised: Combined computer and human inspection</a:t>
            </a:r>
          </a:p>
          <a:p>
            <a:pPr lvl="1" eaLnBrk="1" hangingPunct="1"/>
            <a:r>
              <a:rPr lang="en-US" altLang="en-US" sz="2400" dirty="0"/>
              <a:t>Detect 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a:t>Data discrepancy detection</a:t>
            </a:r>
          </a:p>
          <a:p>
            <a:pPr lvl="1" eaLnBrk="1" hangingPunct="1">
              <a:spcBef>
                <a:spcPts val="300"/>
              </a:spcBef>
            </a:pPr>
            <a:r>
              <a:rPr lang="en-US" altLang="en-US" sz="2200"/>
              <a:t>Use metadata (e.g., domain, range, dependency, distribution)</a:t>
            </a:r>
          </a:p>
          <a:p>
            <a:pPr lvl="1" eaLnBrk="1" hangingPunct="1">
              <a:spcBef>
                <a:spcPts val="300"/>
              </a:spcBef>
            </a:pPr>
            <a:r>
              <a:rPr lang="en-US" altLang="en-US" sz="2200"/>
              <a:t>Check field overloading </a:t>
            </a:r>
          </a:p>
          <a:p>
            <a:pPr lvl="1" eaLnBrk="1" hangingPunct="1">
              <a:spcBef>
                <a:spcPts val="300"/>
              </a:spcBef>
            </a:pPr>
            <a:r>
              <a:rPr lang="en-US" altLang="en-US" sz="2200"/>
              <a:t>Check uniqueness rule, consecutive rule and null rule</a:t>
            </a:r>
          </a:p>
          <a:p>
            <a:pPr lvl="1" eaLnBrk="1" hangingPunct="1">
              <a:spcBef>
                <a:spcPts val="300"/>
              </a:spcBef>
            </a:pPr>
            <a:r>
              <a:rPr lang="en-US" altLang="en-US" sz="2200"/>
              <a:t>Use commercial tools</a:t>
            </a:r>
          </a:p>
          <a:p>
            <a:pPr lvl="2" eaLnBrk="1" hangingPunct="1">
              <a:spcBef>
                <a:spcPts val="300"/>
              </a:spcBef>
            </a:pPr>
            <a:r>
              <a:rPr lang="en-US" altLang="en-US" sz="2200"/>
              <a:t>Data scrubbing: use simple domain knowledge (e.g., postal code, spell-check) to detect errors and make corrections</a:t>
            </a:r>
          </a:p>
          <a:p>
            <a:pPr lvl="2" eaLnBrk="1" hangingPunct="1">
              <a:spcBef>
                <a:spcPts val="300"/>
              </a:spcBef>
            </a:pPr>
            <a:r>
              <a:rPr lang="en-US" altLang="en-US" sz="2200"/>
              <a:t>Data auditing: by analyzing data to discover rules and relationship to detect violators (e.g., correlation and clustering to find outliers)</a:t>
            </a:r>
          </a:p>
          <a:p>
            <a:pPr eaLnBrk="1" hangingPunct="1">
              <a:spcBef>
                <a:spcPts val="300"/>
              </a:spcBef>
            </a:pPr>
            <a:r>
              <a:rPr lang="en-US" altLang="en-US" sz="2200" b="1"/>
              <a:t>Data </a:t>
            </a:r>
            <a:r>
              <a:rPr lang="en-US" altLang="en-US" sz="2200" b="1" dirty="0"/>
              <a:t>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2602581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a:latin typeface="Calibri" panose="020F0502020204030204" pitchFamily="34" charset="0"/>
              </a:rPr>
              <a:t>Data 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Transformation </a:t>
            </a:r>
          </a:p>
          <a:p>
            <a:pPr>
              <a:lnSpc>
                <a:spcPct val="200000"/>
              </a:lnSpc>
            </a:pPr>
            <a:r>
              <a:rPr lang="en-US" altLang="en-US" dirty="0">
                <a:latin typeface="Calibri" panose="020F0502020204030204" pitchFamily="34" charset="0"/>
              </a:rPr>
              <a:t>Dimensionality Reduction </a:t>
            </a:r>
          </a:p>
          <a:p>
            <a:pPr>
              <a:lnSpc>
                <a:spcPct val="200000"/>
              </a:lnSpc>
            </a:pPr>
            <a:r>
              <a:rPr lang="en-US" altLang="en-US" dirty="0">
                <a:latin typeface="Calibri" panose="020F0502020204030204" pitchFamily="34" charset="0"/>
              </a:rPr>
              <a:t>Summary</a:t>
            </a:r>
          </a:p>
        </p:txBody>
      </p:sp>
      <p:sp>
        <p:nvSpPr>
          <p:cNvPr id="7174" name="AutoShape 4"/>
          <p:cNvSpPr>
            <a:spLocks noChangeArrowheads="1"/>
          </p:cNvSpPr>
          <p:nvPr/>
        </p:nvSpPr>
        <p:spPr bwMode="auto">
          <a:xfrm rot="9430553">
            <a:off x="3695758" y="30949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2499253976"/>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a:t>Data integration</a:t>
            </a:r>
          </a:p>
          <a:p>
            <a:pPr lvl="1" eaLnBrk="1" hangingPunct="1"/>
            <a:r>
              <a:rPr lang="en-US" altLang="en-US" sz="2400" dirty="0"/>
              <a:t>Combining data from multiple sources into a coherent store</a:t>
            </a:r>
          </a:p>
          <a:p>
            <a:r>
              <a:rPr lang="en-US" altLang="en-US" sz="2400" dirty="0"/>
              <a:t>Why data integration?</a:t>
            </a:r>
          </a:p>
          <a:p>
            <a:pPr lvl="1"/>
            <a:r>
              <a:rPr lang="en-US" altLang="en-US" sz="2400" dirty="0"/>
              <a:t>Help reduce/avoid noise</a:t>
            </a:r>
          </a:p>
          <a:p>
            <a:pPr lvl="1"/>
            <a:r>
              <a:rPr lang="en-US" altLang="en-US" sz="2400" dirty="0"/>
              <a:t>Get a more complete picture</a:t>
            </a:r>
          </a:p>
          <a:p>
            <a:pPr lvl="1"/>
            <a:r>
              <a:rPr lang="en-US" altLang="en-US" sz="2400" dirty="0"/>
              <a:t>Improve mining speed and quality</a:t>
            </a:r>
          </a:p>
          <a:p>
            <a:pPr eaLnBrk="1" hangingPunct="1"/>
            <a:r>
              <a:rPr lang="en-US" altLang="en-US" sz="2400" b="1" dirty="0"/>
              <a:t>Schema integration</a:t>
            </a:r>
            <a:r>
              <a:rPr lang="en-US" altLang="en-US" sz="2400" dirty="0"/>
              <a:t>: </a:t>
            </a:r>
          </a:p>
          <a:p>
            <a:pPr lvl="1"/>
            <a:r>
              <a:rPr lang="en-US" altLang="en-US" sz="2400" dirty="0"/>
              <a:t>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r>
              <a:rPr lang="en-US" altLang="en-US" sz="2400" b="1" dirty="0"/>
              <a:t>Entity identification: </a:t>
            </a:r>
          </a:p>
          <a:p>
            <a:pPr lvl="1"/>
            <a:r>
              <a:rPr lang="en-US" altLang="en-US" sz="2400" dirty="0"/>
              <a:t>Identify real world entities from multiple data sources, e.g., Bill Clinton = William Clinton</a:t>
            </a:r>
          </a:p>
          <a:p>
            <a:pPr lvl="1"/>
            <a:endParaRPr lang="en-US" altLang="en-US" sz="2400" dirty="0"/>
          </a:p>
        </p:txBody>
      </p:sp>
    </p:spTree>
    <p:extLst>
      <p:ext uri="{BB962C8B-B14F-4D97-AF65-F5344CB8AC3E}">
        <p14:creationId xmlns:p14="http://schemas.microsoft.com/office/powerpoint/2010/main" val="243397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Noise in Data Integration</a:t>
            </a:r>
          </a:p>
        </p:txBody>
      </p:sp>
      <p:sp>
        <p:nvSpPr>
          <p:cNvPr id="19461" name="Rectangle 3"/>
          <p:cNvSpPr>
            <a:spLocks noGrp="1" noChangeArrowheads="1"/>
          </p:cNvSpPr>
          <p:nvPr>
            <p:ph type="body" idx="1"/>
          </p:nvPr>
        </p:nvSpPr>
        <p:spPr>
          <a:xfrm>
            <a:off x="635726" y="1295400"/>
            <a:ext cx="10850880" cy="5181600"/>
          </a:xfrm>
        </p:spPr>
        <p:txBody>
          <a:bodyPr/>
          <a:lstStyle/>
          <a:p>
            <a:r>
              <a:rPr lang="en-US" altLang="en-US" sz="2400" dirty="0"/>
              <a:t>Detecting data value conflicts</a:t>
            </a:r>
          </a:p>
          <a:p>
            <a:pPr lvl="1"/>
            <a:r>
              <a:rPr lang="en-US" altLang="en-US" sz="2400" dirty="0"/>
              <a:t>For the same real world entity, attribute values from different sources are different</a:t>
            </a:r>
          </a:p>
          <a:p>
            <a:pPr lvl="1"/>
            <a:r>
              <a:rPr lang="en-US" altLang="en-US" sz="2400" dirty="0"/>
              <a:t>Possible reasons: no reason, different representations, different scales, e.g., metric vs. British units</a:t>
            </a:r>
          </a:p>
          <a:p>
            <a:pPr eaLnBrk="1" hangingPunct="1">
              <a:lnSpc>
                <a:spcPct val="120000"/>
              </a:lnSpc>
            </a:pPr>
            <a:r>
              <a:rPr lang="en-US" altLang="en-US" sz="2400" dirty="0"/>
              <a:t>Resolving conflict information</a:t>
            </a:r>
          </a:p>
          <a:p>
            <a:pPr lvl="1">
              <a:lnSpc>
                <a:spcPct val="120000"/>
              </a:lnSpc>
            </a:pPr>
            <a:r>
              <a:rPr lang="en-US" altLang="en-US" sz="2400" dirty="0"/>
              <a:t>Take the mean/median/mode/max/min</a:t>
            </a:r>
          </a:p>
          <a:p>
            <a:pPr lvl="1">
              <a:lnSpc>
                <a:spcPct val="120000"/>
              </a:lnSpc>
            </a:pPr>
            <a:r>
              <a:rPr lang="en-US" altLang="en-US" sz="2400" dirty="0"/>
              <a:t>Take the most recent</a:t>
            </a:r>
          </a:p>
          <a:p>
            <a:pPr lvl="1">
              <a:lnSpc>
                <a:spcPct val="120000"/>
              </a:lnSpc>
            </a:pPr>
            <a:r>
              <a:rPr lang="en-US" altLang="en-US" sz="2400" dirty="0"/>
              <a:t>Truth finding: consider the source quality</a:t>
            </a:r>
          </a:p>
          <a:p>
            <a:pPr>
              <a:lnSpc>
                <a:spcPct val="120000"/>
              </a:lnSpc>
            </a:pPr>
            <a:r>
              <a:rPr lang="en-US" altLang="en-US" sz="2400" dirty="0"/>
              <a:t>Data cleaning + data integration</a:t>
            </a:r>
          </a:p>
          <a:p>
            <a:pPr eaLnBrk="1" hangingPunct="1">
              <a:lnSpc>
                <a:spcPct val="120000"/>
              </a:lnSpc>
            </a:pPr>
            <a:endParaRPr lang="en-US" altLang="en-US" sz="2400" dirty="0"/>
          </a:p>
        </p:txBody>
      </p:sp>
    </p:spTree>
    <p:extLst>
      <p:ext uri="{BB962C8B-B14F-4D97-AF65-F5344CB8AC3E}">
        <p14:creationId xmlns:p14="http://schemas.microsoft.com/office/powerpoint/2010/main" val="118710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mc:AlternateContent xmlns:mc="http://schemas.openxmlformats.org/markup-compatibility/2006">
        <mc:Choice xmlns:a14="http://schemas.microsoft.com/office/drawing/2010/main" Requires="a14">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a:lnSpc>
                    <a:spcPct val="120000"/>
                  </a:lnSpc>
                </a:pPr>
                <a:r>
                  <a:rPr lang="en-US" altLang="en-US" sz="2400" dirty="0"/>
                  <a:t>What’s the problem?</a:t>
                </a:r>
              </a:p>
              <a:p>
                <a:pPr lvl="1">
                  <a:lnSpc>
                    <a:spcPct val="120000"/>
                  </a:lnSpc>
                </a:pPr>
                <a14:m>
                  <m:oMath xmlns:m="http://schemas.openxmlformats.org/officeDocument/2006/math">
                    <m:r>
                      <a:rPr lang="en-US" altLang="en-US" sz="2400" b="0" i="1" smtClean="0">
                        <a:latin typeface="Cambria Math" panose="02040503050406030204" pitchFamily="18" charset="0"/>
                      </a:rPr>
                      <m:t>𝑌</m:t>
                    </m:r>
                    <m:r>
                      <a:rPr lang="en-US" altLang="en-US" sz="2400" b="0" i="1" smtClean="0">
                        <a:latin typeface="Cambria Math" panose="02040503050406030204" pitchFamily="18" charset="0"/>
                      </a:rPr>
                      <m:t>=2</m:t>
                    </m:r>
                    <m:r>
                      <a:rPr lang="en-US" altLang="en-US" sz="2400" b="0" i="1" smtClean="0">
                        <a:latin typeface="Cambria Math" panose="02040503050406030204" pitchFamily="18" charset="0"/>
                      </a:rPr>
                      <m:t>𝑋</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=−1291</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+1293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oMath>
                </a14:m>
                <a:endParaRPr lang="en-US" altLang="en-US" sz="2400" dirty="0"/>
              </a:p>
              <a:p>
                <a:pPr>
                  <a:lnSpc>
                    <a:spcPct val="120000"/>
                  </a:lnSpc>
                </a:pPr>
                <a:r>
                  <a:rPr lang="en-US" altLang="en-US" sz="2400" dirty="0"/>
                  <a:t>Redundant </a:t>
                </a:r>
                <a:r>
                  <a:rPr lang="en-US" altLang="en-US" sz="2400"/>
                  <a:t>attributes may </a:t>
                </a:r>
                <a:r>
                  <a:rPr lang="en-US" altLang="en-US" sz="2400" dirty="0"/>
                  <a:t>be detected by correlation analysis and covariance analysis</a:t>
                </a:r>
              </a:p>
              <a:p>
                <a:pPr>
                  <a:lnSpc>
                    <a:spcPct val="120000"/>
                  </a:lnSpc>
                </a:pPr>
                <a:endParaRPr lang="en-US" altLang="en-US" sz="2400" dirty="0"/>
              </a:p>
            </p:txBody>
          </p:sp>
        </mc:Choice>
        <mc:Fallback>
          <p:sp>
            <p:nvSpPr>
              <p:cNvPr id="19461" name="Rectangle 3"/>
              <p:cNvSpPr>
                <a:spLocks noGrp="1" noRot="1" noChangeAspect="1" noMove="1" noResize="1" noEditPoints="1" noAdjustHandles="1" noChangeArrowheads="1" noChangeShapeType="1" noTextEdit="1"/>
              </p:cNvSpPr>
              <p:nvPr>
                <p:ph type="body" idx="1"/>
              </p:nvPr>
            </p:nvSpPr>
            <p:spPr>
              <a:xfrm>
                <a:off x="635726" y="1295400"/>
                <a:ext cx="10850880" cy="5181600"/>
              </a:xfrm>
              <a:blipFill>
                <a:blip r:embed="rId3"/>
                <a:stretch>
                  <a:fillRect l="-393" t="-118" r="-562"/>
                </a:stretch>
              </a:blipFill>
            </p:spPr>
            <p:txBody>
              <a:bodyPr/>
              <a:lstStyle/>
              <a:p>
                <a:r>
                  <a:rPr lang="en-US">
                    <a:noFill/>
                  </a:rPr>
                  <a:t> </a:t>
                </a:r>
              </a:p>
            </p:txBody>
          </p:sp>
        </mc:Fallback>
      </mc:AlternateContent>
    </p:spTree>
    <p:extLst>
      <p:ext uri="{BB962C8B-B14F-4D97-AF65-F5344CB8AC3E}">
        <p14:creationId xmlns:p14="http://schemas.microsoft.com/office/powerpoint/2010/main" val="3419712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94CF69-9076-445B-9C72-D8F95CD9D5B3}"/>
              </a:ext>
            </a:extLst>
          </p:cNvPr>
          <p:cNvSpPr>
            <a:spLocks noGrp="1"/>
          </p:cNvSpPr>
          <p:nvPr>
            <p:ph type="title"/>
          </p:nvPr>
        </p:nvSpPr>
        <p:spPr/>
        <p:txBody>
          <a:bodyPr/>
          <a:lstStyle/>
          <a:p>
            <a:r>
              <a:rPr lang="en-US" dirty="0"/>
              <a:t>Example: stock market</a:t>
            </a:r>
          </a:p>
        </p:txBody>
      </p:sp>
      <p:sp>
        <p:nvSpPr>
          <p:cNvPr id="4" name="Rectangle 6">
            <a:extLst>
              <a:ext uri="{FF2B5EF4-FFF2-40B4-BE49-F238E27FC236}">
                <a16:creationId xmlns:a16="http://schemas.microsoft.com/office/drawing/2014/main" id="{69D72441-8D4E-478F-8FA6-673960EB25E4}"/>
              </a:ext>
            </a:extLst>
          </p:cNvPr>
          <p:cNvSpPr/>
          <p:nvPr/>
        </p:nvSpPr>
        <p:spPr>
          <a:xfrm>
            <a:off x="5753100" y="914400"/>
            <a:ext cx="451764" cy="4749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pic>
        <p:nvPicPr>
          <p:cNvPr id="5" name="Picture 2">
            <a:extLst>
              <a:ext uri="{FF2B5EF4-FFF2-40B4-BE49-F238E27FC236}">
                <a16:creationId xmlns:a16="http://schemas.microsoft.com/office/drawing/2014/main" id="{C083B919-9102-4A6B-BA9F-45F76D7DF5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58" y="1588532"/>
            <a:ext cx="6123995" cy="3334598"/>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
        <p:nvSpPr>
          <p:cNvPr id="6" name="Rectangle 9">
            <a:extLst>
              <a:ext uri="{FF2B5EF4-FFF2-40B4-BE49-F238E27FC236}">
                <a16:creationId xmlns:a16="http://schemas.microsoft.com/office/drawing/2014/main" id="{BD368A16-A37C-45A3-9EFC-47394C0F2AA7}"/>
              </a:ext>
            </a:extLst>
          </p:cNvPr>
          <p:cNvSpPr/>
          <p:nvPr/>
        </p:nvSpPr>
        <p:spPr>
          <a:xfrm>
            <a:off x="3650285" y="2297389"/>
            <a:ext cx="2868568" cy="7384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lvl1pPr marL="0" algn="l" rtl="0" latinLnBrk="0">
              <a:defRPr sz="1800" kern="1200">
                <a:solidFill>
                  <a:schemeClr val="dk1"/>
                </a:solidFill>
                <a:latin typeface="+mn-lt"/>
                <a:ea typeface="+mn-ea"/>
                <a:cs typeface="+mn-cs"/>
              </a:defRPr>
            </a:lvl1pPr>
            <a:lvl2pPr marL="457200" algn="l" rtl="0" latinLnBrk="0">
              <a:defRPr sz="1800" kern="1200">
                <a:solidFill>
                  <a:schemeClr val="dk1"/>
                </a:solidFill>
                <a:latin typeface="+mn-lt"/>
                <a:ea typeface="+mn-ea"/>
                <a:cs typeface="+mn-cs"/>
              </a:defRPr>
            </a:lvl2pPr>
            <a:lvl3pPr marL="914400" algn="l" rtl="0" latinLnBrk="0">
              <a:defRPr sz="1800" kern="1200">
                <a:solidFill>
                  <a:schemeClr val="dk1"/>
                </a:solidFill>
                <a:latin typeface="+mn-lt"/>
                <a:ea typeface="+mn-ea"/>
                <a:cs typeface="+mn-cs"/>
              </a:defRPr>
            </a:lvl3pPr>
            <a:lvl4pPr marL="1371600" algn="l" rtl="0" latinLnBrk="0">
              <a:defRPr sz="1800" kern="1200">
                <a:solidFill>
                  <a:schemeClr val="dk1"/>
                </a:solidFill>
                <a:latin typeface="+mn-lt"/>
                <a:ea typeface="+mn-ea"/>
                <a:cs typeface="+mn-cs"/>
              </a:defRPr>
            </a:lvl4pPr>
            <a:lvl5pPr marL="1828800" algn="l" rtl="0" latinLnBrk="0">
              <a:defRPr sz="1800" kern="1200">
                <a:solidFill>
                  <a:schemeClr val="dk1"/>
                </a:solidFill>
                <a:latin typeface="+mn-lt"/>
                <a:ea typeface="+mn-ea"/>
                <a:cs typeface="+mn-cs"/>
              </a:defRPr>
            </a:lvl5pPr>
            <a:lvl6pPr marL="2286000" algn="l" rtl="0" latinLnBrk="0">
              <a:defRPr sz="1800" kern="1200">
                <a:solidFill>
                  <a:schemeClr val="dk1"/>
                </a:solidFill>
                <a:latin typeface="+mn-lt"/>
                <a:ea typeface="+mn-ea"/>
                <a:cs typeface="+mn-cs"/>
              </a:defRPr>
            </a:lvl6pPr>
            <a:lvl7pPr marL="2743200" algn="l" rtl="0" latinLnBrk="0">
              <a:defRPr sz="1800" kern="1200">
                <a:solidFill>
                  <a:schemeClr val="dk1"/>
                </a:solidFill>
                <a:latin typeface="+mn-lt"/>
                <a:ea typeface="+mn-ea"/>
                <a:cs typeface="+mn-cs"/>
              </a:defRPr>
            </a:lvl7pPr>
            <a:lvl8pPr marL="3200400" algn="l" rtl="0" latinLnBrk="0">
              <a:defRPr sz="1800" kern="1200">
                <a:solidFill>
                  <a:schemeClr val="dk1"/>
                </a:solidFill>
                <a:latin typeface="+mn-lt"/>
                <a:ea typeface="+mn-ea"/>
                <a:cs typeface="+mn-cs"/>
              </a:defRPr>
            </a:lvl8pPr>
            <a:lvl9pPr marL="3657600" algn="l" rtl="0" latinLnBrk="0">
              <a:defRPr sz="1800" kern="1200">
                <a:solidFill>
                  <a:schemeClr val="dk1"/>
                </a:solidFill>
                <a:latin typeface="+mn-lt"/>
                <a:ea typeface="+mn-ea"/>
                <a:cs typeface="+mn-cs"/>
              </a:defRPr>
            </a:lvl9pPr>
            <a:extLst/>
          </a:lstStyle>
          <a:p>
            <a:pPr algn="ctr"/>
            <a:endParaRPr lang="en-US"/>
          </a:p>
        </p:txBody>
      </p:sp>
      <p:sp>
        <p:nvSpPr>
          <p:cNvPr id="7" name="TextBox 10">
            <a:extLst>
              <a:ext uri="{FF2B5EF4-FFF2-40B4-BE49-F238E27FC236}">
                <a16:creationId xmlns:a16="http://schemas.microsoft.com/office/drawing/2014/main" id="{084E1604-255E-41D1-AC80-EC379FC52C62}"/>
              </a:ext>
            </a:extLst>
          </p:cNvPr>
          <p:cNvSpPr txBox="1"/>
          <p:nvPr/>
        </p:nvSpPr>
        <p:spPr>
          <a:xfrm>
            <a:off x="3009900" y="1143000"/>
            <a:ext cx="2108230" cy="461665"/>
          </a:xfrm>
          <a:prstGeom prst="rect">
            <a:avLst/>
          </a:prstGeom>
          <a:noFill/>
        </p:spPr>
        <p:txBody>
          <a:bodyPr wrap="square" rtlCol="0">
            <a:spAutoFit/>
          </a:bodyPr>
          <a:ls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r>
              <a:rPr lang="en-US" sz="2400" dirty="0"/>
              <a:t>Yahoo! Finance</a:t>
            </a:r>
          </a:p>
        </p:txBody>
      </p:sp>
      <p:pic>
        <p:nvPicPr>
          <p:cNvPr id="8" name="Picture 3">
            <a:extLst>
              <a:ext uri="{FF2B5EF4-FFF2-40B4-BE49-F238E27FC236}">
                <a16:creationId xmlns:a16="http://schemas.microsoft.com/office/drawing/2014/main" id="{0D4A759E-AA3E-4A90-A862-76A1CB6D3A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0664" y="1512333"/>
            <a:ext cx="4221125" cy="5186742"/>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
        <p:nvSpPr>
          <p:cNvPr id="9" name="Rectangle 12">
            <a:extLst>
              <a:ext uri="{FF2B5EF4-FFF2-40B4-BE49-F238E27FC236}">
                <a16:creationId xmlns:a16="http://schemas.microsoft.com/office/drawing/2014/main" id="{7CA4ED15-2BED-47EA-AB73-0A774C40C5BD}"/>
              </a:ext>
            </a:extLst>
          </p:cNvPr>
          <p:cNvSpPr/>
          <p:nvPr/>
        </p:nvSpPr>
        <p:spPr>
          <a:xfrm>
            <a:off x="6880772" y="3355852"/>
            <a:ext cx="4128604" cy="2212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lvl1pPr marL="0" algn="l" rtl="0" latinLnBrk="0">
              <a:defRPr sz="1800" kern="1200">
                <a:solidFill>
                  <a:schemeClr val="dk1"/>
                </a:solidFill>
                <a:latin typeface="+mn-lt"/>
                <a:ea typeface="+mn-ea"/>
                <a:cs typeface="+mn-cs"/>
              </a:defRPr>
            </a:lvl1pPr>
            <a:lvl2pPr marL="457200" algn="l" rtl="0" latinLnBrk="0">
              <a:defRPr sz="1800" kern="1200">
                <a:solidFill>
                  <a:schemeClr val="dk1"/>
                </a:solidFill>
                <a:latin typeface="+mn-lt"/>
                <a:ea typeface="+mn-ea"/>
                <a:cs typeface="+mn-cs"/>
              </a:defRPr>
            </a:lvl2pPr>
            <a:lvl3pPr marL="914400" algn="l" rtl="0" latinLnBrk="0">
              <a:defRPr sz="1800" kern="1200">
                <a:solidFill>
                  <a:schemeClr val="dk1"/>
                </a:solidFill>
                <a:latin typeface="+mn-lt"/>
                <a:ea typeface="+mn-ea"/>
                <a:cs typeface="+mn-cs"/>
              </a:defRPr>
            </a:lvl3pPr>
            <a:lvl4pPr marL="1371600" algn="l" rtl="0" latinLnBrk="0">
              <a:defRPr sz="1800" kern="1200">
                <a:solidFill>
                  <a:schemeClr val="dk1"/>
                </a:solidFill>
                <a:latin typeface="+mn-lt"/>
                <a:ea typeface="+mn-ea"/>
                <a:cs typeface="+mn-cs"/>
              </a:defRPr>
            </a:lvl4pPr>
            <a:lvl5pPr marL="1828800" algn="l" rtl="0" latinLnBrk="0">
              <a:defRPr sz="1800" kern="1200">
                <a:solidFill>
                  <a:schemeClr val="dk1"/>
                </a:solidFill>
                <a:latin typeface="+mn-lt"/>
                <a:ea typeface="+mn-ea"/>
                <a:cs typeface="+mn-cs"/>
              </a:defRPr>
            </a:lvl5pPr>
            <a:lvl6pPr marL="2286000" algn="l" rtl="0" latinLnBrk="0">
              <a:defRPr sz="1800" kern="1200">
                <a:solidFill>
                  <a:schemeClr val="dk1"/>
                </a:solidFill>
                <a:latin typeface="+mn-lt"/>
                <a:ea typeface="+mn-ea"/>
                <a:cs typeface="+mn-cs"/>
              </a:defRPr>
            </a:lvl6pPr>
            <a:lvl7pPr marL="2743200" algn="l" rtl="0" latinLnBrk="0">
              <a:defRPr sz="1800" kern="1200">
                <a:solidFill>
                  <a:schemeClr val="dk1"/>
                </a:solidFill>
                <a:latin typeface="+mn-lt"/>
                <a:ea typeface="+mn-ea"/>
                <a:cs typeface="+mn-cs"/>
              </a:defRPr>
            </a:lvl7pPr>
            <a:lvl8pPr marL="3200400" algn="l" rtl="0" latinLnBrk="0">
              <a:defRPr sz="1800" kern="1200">
                <a:solidFill>
                  <a:schemeClr val="dk1"/>
                </a:solidFill>
                <a:latin typeface="+mn-lt"/>
                <a:ea typeface="+mn-ea"/>
                <a:cs typeface="+mn-cs"/>
              </a:defRPr>
            </a:lvl8pPr>
            <a:lvl9pPr marL="3657600" algn="l" rtl="0" latinLnBrk="0">
              <a:defRPr sz="1800" kern="1200">
                <a:solidFill>
                  <a:schemeClr val="dk1"/>
                </a:solidFill>
                <a:latin typeface="+mn-lt"/>
                <a:ea typeface="+mn-ea"/>
                <a:cs typeface="+mn-cs"/>
              </a:defRPr>
            </a:lvl9pPr>
            <a:extLst/>
          </a:lstStyle>
          <a:p>
            <a:pPr algn="ctr"/>
            <a:endParaRPr lang="en-US"/>
          </a:p>
        </p:txBody>
      </p:sp>
      <p:sp>
        <p:nvSpPr>
          <p:cNvPr id="10" name="Rectangle 13">
            <a:extLst>
              <a:ext uri="{FF2B5EF4-FFF2-40B4-BE49-F238E27FC236}">
                <a16:creationId xmlns:a16="http://schemas.microsoft.com/office/drawing/2014/main" id="{8DCBCDF9-0EA1-4B4D-9ED1-CF25A81534EC}"/>
              </a:ext>
            </a:extLst>
          </p:cNvPr>
          <p:cNvSpPr/>
          <p:nvPr/>
        </p:nvSpPr>
        <p:spPr>
          <a:xfrm>
            <a:off x="6877325" y="2492710"/>
            <a:ext cx="4128604" cy="2212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lvl1pPr marL="0" algn="l" rtl="0" latinLnBrk="0">
              <a:defRPr sz="1800" kern="1200">
                <a:solidFill>
                  <a:schemeClr val="dk1"/>
                </a:solidFill>
                <a:latin typeface="+mn-lt"/>
                <a:ea typeface="+mn-ea"/>
                <a:cs typeface="+mn-cs"/>
              </a:defRPr>
            </a:lvl1pPr>
            <a:lvl2pPr marL="457200" algn="l" rtl="0" latinLnBrk="0">
              <a:defRPr sz="1800" kern="1200">
                <a:solidFill>
                  <a:schemeClr val="dk1"/>
                </a:solidFill>
                <a:latin typeface="+mn-lt"/>
                <a:ea typeface="+mn-ea"/>
                <a:cs typeface="+mn-cs"/>
              </a:defRPr>
            </a:lvl2pPr>
            <a:lvl3pPr marL="914400" algn="l" rtl="0" latinLnBrk="0">
              <a:defRPr sz="1800" kern="1200">
                <a:solidFill>
                  <a:schemeClr val="dk1"/>
                </a:solidFill>
                <a:latin typeface="+mn-lt"/>
                <a:ea typeface="+mn-ea"/>
                <a:cs typeface="+mn-cs"/>
              </a:defRPr>
            </a:lvl3pPr>
            <a:lvl4pPr marL="1371600" algn="l" rtl="0" latinLnBrk="0">
              <a:defRPr sz="1800" kern="1200">
                <a:solidFill>
                  <a:schemeClr val="dk1"/>
                </a:solidFill>
                <a:latin typeface="+mn-lt"/>
                <a:ea typeface="+mn-ea"/>
                <a:cs typeface="+mn-cs"/>
              </a:defRPr>
            </a:lvl4pPr>
            <a:lvl5pPr marL="1828800" algn="l" rtl="0" latinLnBrk="0">
              <a:defRPr sz="1800" kern="1200">
                <a:solidFill>
                  <a:schemeClr val="dk1"/>
                </a:solidFill>
                <a:latin typeface="+mn-lt"/>
                <a:ea typeface="+mn-ea"/>
                <a:cs typeface="+mn-cs"/>
              </a:defRPr>
            </a:lvl5pPr>
            <a:lvl6pPr marL="2286000" algn="l" rtl="0" latinLnBrk="0">
              <a:defRPr sz="1800" kern="1200">
                <a:solidFill>
                  <a:schemeClr val="dk1"/>
                </a:solidFill>
                <a:latin typeface="+mn-lt"/>
                <a:ea typeface="+mn-ea"/>
                <a:cs typeface="+mn-cs"/>
              </a:defRPr>
            </a:lvl6pPr>
            <a:lvl7pPr marL="2743200" algn="l" rtl="0" latinLnBrk="0">
              <a:defRPr sz="1800" kern="1200">
                <a:solidFill>
                  <a:schemeClr val="dk1"/>
                </a:solidFill>
                <a:latin typeface="+mn-lt"/>
                <a:ea typeface="+mn-ea"/>
                <a:cs typeface="+mn-cs"/>
              </a:defRPr>
            </a:lvl7pPr>
            <a:lvl8pPr marL="3200400" algn="l" rtl="0" latinLnBrk="0">
              <a:defRPr sz="1800" kern="1200">
                <a:solidFill>
                  <a:schemeClr val="dk1"/>
                </a:solidFill>
                <a:latin typeface="+mn-lt"/>
                <a:ea typeface="+mn-ea"/>
                <a:cs typeface="+mn-cs"/>
              </a:defRPr>
            </a:lvl8pPr>
            <a:lvl9pPr marL="3657600" algn="l" rtl="0" latinLnBrk="0">
              <a:defRPr sz="1800" kern="1200">
                <a:solidFill>
                  <a:schemeClr val="dk1"/>
                </a:solidFill>
                <a:latin typeface="+mn-lt"/>
                <a:ea typeface="+mn-ea"/>
                <a:cs typeface="+mn-cs"/>
              </a:defRPr>
            </a:lvl9pPr>
            <a:extLst/>
          </a:lstStyle>
          <a:p>
            <a:pPr algn="ctr"/>
            <a:endParaRPr lang="en-US"/>
          </a:p>
        </p:txBody>
      </p:sp>
      <p:sp>
        <p:nvSpPr>
          <p:cNvPr id="11" name="TextBox 14">
            <a:extLst>
              <a:ext uri="{FF2B5EF4-FFF2-40B4-BE49-F238E27FC236}">
                <a16:creationId xmlns:a16="http://schemas.microsoft.com/office/drawing/2014/main" id="{A21B9BCC-6D11-4C75-BCA4-86CA8E67AB1F}"/>
              </a:ext>
            </a:extLst>
          </p:cNvPr>
          <p:cNvSpPr txBox="1"/>
          <p:nvPr/>
        </p:nvSpPr>
        <p:spPr>
          <a:xfrm>
            <a:off x="7886700" y="1066800"/>
            <a:ext cx="1872749" cy="461665"/>
          </a:xfrm>
          <a:prstGeom prst="rect">
            <a:avLst/>
          </a:prstGeom>
          <a:noFill/>
        </p:spPr>
        <p:txBody>
          <a:bodyPr wrap="square" rtlCol="0">
            <a:spAutoFit/>
          </a:bodyPr>
          <a:ls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a:lstStyle>
          <a:p>
            <a:r>
              <a:rPr lang="en-US" sz="2400" dirty="0" err="1"/>
              <a:t>Nasdaq</a:t>
            </a:r>
            <a:endParaRPr lang="en-US" dirty="0"/>
          </a:p>
        </p:txBody>
      </p:sp>
      <p:sp>
        <p:nvSpPr>
          <p:cNvPr id="12" name="Rectangular Callout 15">
            <a:extLst>
              <a:ext uri="{FF2B5EF4-FFF2-40B4-BE49-F238E27FC236}">
                <a16:creationId xmlns:a16="http://schemas.microsoft.com/office/drawing/2014/main" id="{19080532-62CC-43AB-A3F0-55BABC17CE7B}"/>
              </a:ext>
            </a:extLst>
          </p:cNvPr>
          <p:cNvSpPr/>
          <p:nvPr/>
        </p:nvSpPr>
        <p:spPr>
          <a:xfrm>
            <a:off x="4989242" y="1068063"/>
            <a:ext cx="2785876" cy="452294"/>
          </a:xfrm>
          <a:prstGeom prst="wedgeRectCallout">
            <a:avLst>
              <a:gd name="adj1" fmla="val -17867"/>
              <a:gd name="adj2" fmla="val 220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r>
              <a:rPr lang="en-US" dirty="0"/>
              <a:t>Day’s Range: 93.80-95.71</a:t>
            </a:r>
          </a:p>
        </p:txBody>
      </p:sp>
      <p:sp>
        <p:nvSpPr>
          <p:cNvPr id="13" name="Rectangular Callout 16">
            <a:extLst>
              <a:ext uri="{FF2B5EF4-FFF2-40B4-BE49-F238E27FC236}">
                <a16:creationId xmlns:a16="http://schemas.microsoft.com/office/drawing/2014/main" id="{DE2841FE-0954-469C-ADAE-67266452AEFB}"/>
              </a:ext>
            </a:extLst>
          </p:cNvPr>
          <p:cNvSpPr/>
          <p:nvPr/>
        </p:nvSpPr>
        <p:spPr>
          <a:xfrm>
            <a:off x="2596051" y="4523871"/>
            <a:ext cx="2635288" cy="452294"/>
          </a:xfrm>
          <a:prstGeom prst="wedgeRectCallout">
            <a:avLst>
              <a:gd name="adj1" fmla="val 62315"/>
              <a:gd name="adj2" fmla="val -3963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r>
              <a:rPr lang="en-US" dirty="0"/>
              <a:t>52wk Range: 25.38-95.71</a:t>
            </a:r>
          </a:p>
        </p:txBody>
      </p:sp>
      <p:sp>
        <p:nvSpPr>
          <p:cNvPr id="14" name="Rectangular Callout 17">
            <a:extLst>
              <a:ext uri="{FF2B5EF4-FFF2-40B4-BE49-F238E27FC236}">
                <a16:creationId xmlns:a16="http://schemas.microsoft.com/office/drawing/2014/main" id="{41CD048B-7445-4833-A12E-F76E8EEC11AE}"/>
              </a:ext>
            </a:extLst>
          </p:cNvPr>
          <p:cNvSpPr/>
          <p:nvPr/>
        </p:nvSpPr>
        <p:spPr>
          <a:xfrm>
            <a:off x="4370647" y="5211194"/>
            <a:ext cx="2334112" cy="452294"/>
          </a:xfrm>
          <a:prstGeom prst="wedgeRectCallout">
            <a:avLst>
              <a:gd name="adj1" fmla="val 166216"/>
              <a:gd name="adj2" fmla="val -4292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r>
              <a:rPr lang="en-US" dirty="0"/>
              <a:t>52 Wk: 25.38-93.72</a:t>
            </a:r>
          </a:p>
        </p:txBody>
      </p:sp>
    </p:spTree>
    <p:extLst>
      <p:ext uri="{BB962C8B-B14F-4D97-AF65-F5344CB8AC3E}">
        <p14:creationId xmlns:p14="http://schemas.microsoft.com/office/powerpoint/2010/main" val="380136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C28B6-5317-40FD-AF45-15D1D3F6146A}"/>
              </a:ext>
            </a:extLst>
          </p:cNvPr>
          <p:cNvSpPr>
            <a:spLocks noGrp="1"/>
          </p:cNvSpPr>
          <p:nvPr>
            <p:ph type="title"/>
          </p:nvPr>
        </p:nvSpPr>
        <p:spPr/>
        <p:txBody>
          <a:bodyPr/>
          <a:lstStyle/>
          <a:p>
            <a:r>
              <a:rPr lang="en-US" dirty="0"/>
              <a:t>Example: stock market</a:t>
            </a:r>
          </a:p>
        </p:txBody>
      </p:sp>
      <p:sp>
        <p:nvSpPr>
          <p:cNvPr id="4" name="Rectangle 6">
            <a:extLst>
              <a:ext uri="{FF2B5EF4-FFF2-40B4-BE49-F238E27FC236}">
                <a16:creationId xmlns:a16="http://schemas.microsoft.com/office/drawing/2014/main" id="{D42802DA-1E74-4941-8F19-C9DEE1533456}"/>
              </a:ext>
            </a:extLst>
          </p:cNvPr>
          <p:cNvSpPr/>
          <p:nvPr/>
        </p:nvSpPr>
        <p:spPr>
          <a:xfrm>
            <a:off x="5698845" y="1069906"/>
            <a:ext cx="4572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pic>
        <p:nvPicPr>
          <p:cNvPr id="5" name="Picture 2">
            <a:extLst>
              <a:ext uri="{FF2B5EF4-FFF2-40B4-BE49-F238E27FC236}">
                <a16:creationId xmlns:a16="http://schemas.microsoft.com/office/drawing/2014/main" id="{39583B4A-90AD-462D-A5A7-60A6B2434B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4569" y="1298506"/>
            <a:ext cx="4575291" cy="1981200"/>
          </a:xfrm>
          <a:prstGeom prst="rect">
            <a:avLst/>
          </a:prstGeom>
          <a:noFill/>
          <a:ln w="9525">
            <a:solidFill>
              <a:schemeClr val="tx1"/>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A1E02161-B384-4059-9D6F-45417579EC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8046" y="1219200"/>
            <a:ext cx="3352800" cy="5084293"/>
          </a:xfrm>
          <a:prstGeom prst="rect">
            <a:avLst/>
          </a:prstGeom>
          <a:noFill/>
          <a:ln w="9525">
            <a:solidFill>
              <a:schemeClr val="tx1"/>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00F84F0A-6CD6-44AE-934D-35F53C28E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9845" y="3613629"/>
            <a:ext cx="3352800" cy="2692625"/>
          </a:xfrm>
          <a:prstGeom prst="rect">
            <a:avLst/>
          </a:prstGeom>
          <a:noFill/>
          <a:ln w="9525">
            <a:solidFill>
              <a:schemeClr val="tx1"/>
            </a:solidFill>
            <a:miter lim="800000"/>
            <a:headEnd/>
            <a:tailEnd/>
          </a:ln>
          <a:effectLst/>
          <a:extLst>
            <a:ext uri="{909E8E84-426E-40dd-AFC4-6F175D3DCCD1}">
              <a14:hiddenFill xmlns="" xmlns:a14="http://schemas.microsoft.com/office/drawing/2010/main" xmlns:lc="http://schemas.openxmlformats.org/drawingml/2006/lockedCanvas">
                <a:solidFill>
                  <a:schemeClr val="accent1"/>
                </a:solidFill>
              </a14:hiddenFill>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
        <p:nvSpPr>
          <p:cNvPr id="8" name="Rectangle 18">
            <a:extLst>
              <a:ext uri="{FF2B5EF4-FFF2-40B4-BE49-F238E27FC236}">
                <a16:creationId xmlns:a16="http://schemas.microsoft.com/office/drawing/2014/main" id="{BA8E9E14-5BC9-4658-87A2-826D2067CA89}"/>
              </a:ext>
            </a:extLst>
          </p:cNvPr>
          <p:cNvSpPr/>
          <p:nvPr/>
        </p:nvSpPr>
        <p:spPr>
          <a:xfrm>
            <a:off x="2117445" y="3584506"/>
            <a:ext cx="3582592"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9" name="Rectangle 19">
            <a:extLst>
              <a:ext uri="{FF2B5EF4-FFF2-40B4-BE49-F238E27FC236}">
                <a16:creationId xmlns:a16="http://schemas.microsoft.com/office/drawing/2014/main" id="{E53F1CF7-2337-40EE-979D-389ABD345C0A}"/>
              </a:ext>
            </a:extLst>
          </p:cNvPr>
          <p:cNvSpPr/>
          <p:nvPr/>
        </p:nvSpPr>
        <p:spPr>
          <a:xfrm>
            <a:off x="1965045" y="1831906"/>
            <a:ext cx="3399896" cy="3812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10" name="Rectangle 20">
            <a:extLst>
              <a:ext uri="{FF2B5EF4-FFF2-40B4-BE49-F238E27FC236}">
                <a16:creationId xmlns:a16="http://schemas.microsoft.com/office/drawing/2014/main" id="{4E0D76D7-B56F-4297-9547-74A8DAF949BE}"/>
              </a:ext>
            </a:extLst>
          </p:cNvPr>
          <p:cNvSpPr/>
          <p:nvPr/>
        </p:nvSpPr>
        <p:spPr>
          <a:xfrm>
            <a:off x="6841845" y="1298506"/>
            <a:ext cx="1992326"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11" name="Rectangle 21">
            <a:extLst>
              <a:ext uri="{FF2B5EF4-FFF2-40B4-BE49-F238E27FC236}">
                <a16:creationId xmlns:a16="http://schemas.microsoft.com/office/drawing/2014/main" id="{3DE131C6-D27E-4261-98D7-475F46F55148}"/>
              </a:ext>
            </a:extLst>
          </p:cNvPr>
          <p:cNvSpPr/>
          <p:nvPr/>
        </p:nvSpPr>
        <p:spPr>
          <a:xfrm>
            <a:off x="7070445" y="2289106"/>
            <a:ext cx="1992326"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12" name="Rectangle 22">
            <a:extLst>
              <a:ext uri="{FF2B5EF4-FFF2-40B4-BE49-F238E27FC236}">
                <a16:creationId xmlns:a16="http://schemas.microsoft.com/office/drawing/2014/main" id="{DF3C8FC5-0623-417F-9C51-2DB41CE0EC3B}"/>
              </a:ext>
            </a:extLst>
          </p:cNvPr>
          <p:cNvSpPr/>
          <p:nvPr/>
        </p:nvSpPr>
        <p:spPr>
          <a:xfrm>
            <a:off x="6918045" y="4498906"/>
            <a:ext cx="1992326"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13" name="Rectangle 23">
            <a:extLst>
              <a:ext uri="{FF2B5EF4-FFF2-40B4-BE49-F238E27FC236}">
                <a16:creationId xmlns:a16="http://schemas.microsoft.com/office/drawing/2014/main" id="{4B00165B-DE78-4254-A475-736FA1D76777}"/>
              </a:ext>
            </a:extLst>
          </p:cNvPr>
          <p:cNvSpPr/>
          <p:nvPr/>
        </p:nvSpPr>
        <p:spPr>
          <a:xfrm>
            <a:off x="2193645" y="5413306"/>
            <a:ext cx="914400"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cxnSp>
        <p:nvCxnSpPr>
          <p:cNvPr id="14" name="Straight Arrow Connector 25">
            <a:extLst>
              <a:ext uri="{FF2B5EF4-FFF2-40B4-BE49-F238E27FC236}">
                <a16:creationId xmlns:a16="http://schemas.microsoft.com/office/drawing/2014/main" id="{605BA90E-54BF-4250-8819-D2699E1268CA}"/>
              </a:ext>
            </a:extLst>
          </p:cNvPr>
          <p:cNvCxnSpPr>
            <a:stCxn id="13" idx="3"/>
            <a:endCxn id="12" idx="1"/>
          </p:cNvCxnSpPr>
          <p:nvPr/>
        </p:nvCxnSpPr>
        <p:spPr>
          <a:xfrm flipV="1">
            <a:off x="3108045" y="4613206"/>
            <a:ext cx="3810000" cy="91440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712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719E5-0694-4C44-8756-E57171E25CF9}"/>
              </a:ext>
            </a:extLst>
          </p:cNvPr>
          <p:cNvSpPr>
            <a:spLocks noGrp="1"/>
          </p:cNvSpPr>
          <p:nvPr>
            <p:ph type="title"/>
          </p:nvPr>
        </p:nvSpPr>
        <p:spPr/>
        <p:txBody>
          <a:bodyPr/>
          <a:lstStyle/>
          <a:p>
            <a:r>
              <a:rPr lang="en-US" dirty="0"/>
              <a:t>Example: stock market</a:t>
            </a:r>
          </a:p>
        </p:txBody>
      </p:sp>
      <p:sp>
        <p:nvSpPr>
          <p:cNvPr id="3" name="内容占位符 2">
            <a:extLst>
              <a:ext uri="{FF2B5EF4-FFF2-40B4-BE49-F238E27FC236}">
                <a16:creationId xmlns:a16="http://schemas.microsoft.com/office/drawing/2014/main" id="{6D21260A-EE6E-4989-AB0B-646ECAA20FE6}"/>
              </a:ext>
            </a:extLst>
          </p:cNvPr>
          <p:cNvSpPr>
            <a:spLocks noGrp="1"/>
          </p:cNvSpPr>
          <p:nvPr>
            <p:ph idx="1"/>
          </p:nvPr>
        </p:nvSpPr>
        <p:spPr/>
        <p:txBody>
          <a:bodyPr/>
          <a:lstStyle/>
          <a:p>
            <a:endParaRPr lang="en-US" dirty="0"/>
          </a:p>
        </p:txBody>
      </p:sp>
      <p:sp>
        <p:nvSpPr>
          <p:cNvPr id="4" name="Rectangle 7">
            <a:extLst>
              <a:ext uri="{FF2B5EF4-FFF2-40B4-BE49-F238E27FC236}">
                <a16:creationId xmlns:a16="http://schemas.microsoft.com/office/drawing/2014/main" id="{773F4B42-09E7-47FC-95B3-FB39035386F1}"/>
              </a:ext>
            </a:extLst>
          </p:cNvPr>
          <p:cNvSpPr/>
          <p:nvPr/>
        </p:nvSpPr>
        <p:spPr>
          <a:xfrm>
            <a:off x="5703418" y="1422400"/>
            <a:ext cx="457200"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pic>
        <p:nvPicPr>
          <p:cNvPr id="5" name="Picture 3">
            <a:extLst>
              <a:ext uri="{FF2B5EF4-FFF2-40B4-BE49-F238E27FC236}">
                <a16:creationId xmlns:a16="http://schemas.microsoft.com/office/drawing/2014/main" id="{1A7E7505-1198-4694-8717-73E1227403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668" y="1327150"/>
            <a:ext cx="3257550" cy="5276850"/>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C6F80945-3396-4677-8B04-6C158FFA4B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b="12445"/>
          <a:stretch>
            <a:fillRect/>
          </a:stretch>
        </p:blipFill>
        <p:spPr bwMode="auto">
          <a:xfrm>
            <a:off x="2198218" y="1513163"/>
            <a:ext cx="3810000" cy="5014637"/>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pic>
      <p:sp>
        <p:nvSpPr>
          <p:cNvPr id="7" name="Rectangle 10">
            <a:extLst>
              <a:ext uri="{FF2B5EF4-FFF2-40B4-BE49-F238E27FC236}">
                <a16:creationId xmlns:a16="http://schemas.microsoft.com/office/drawing/2014/main" id="{AD7AC357-E1EC-4579-80AF-9E6C77223A6F}"/>
              </a:ext>
            </a:extLst>
          </p:cNvPr>
          <p:cNvSpPr/>
          <p:nvPr/>
        </p:nvSpPr>
        <p:spPr>
          <a:xfrm>
            <a:off x="3112618" y="5689600"/>
            <a:ext cx="2971800" cy="1603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8" name="Rectangle 11">
            <a:extLst>
              <a:ext uri="{FF2B5EF4-FFF2-40B4-BE49-F238E27FC236}">
                <a16:creationId xmlns:a16="http://schemas.microsoft.com/office/drawing/2014/main" id="{2CDB7049-3229-40D9-AF6D-A7A2A1331DF4}"/>
              </a:ext>
            </a:extLst>
          </p:cNvPr>
          <p:cNvSpPr/>
          <p:nvPr/>
        </p:nvSpPr>
        <p:spPr>
          <a:xfrm>
            <a:off x="8389467" y="6175375"/>
            <a:ext cx="1409515" cy="228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endParaRPr lang="en-US"/>
          </a:p>
        </p:txBody>
      </p:sp>
      <p:sp>
        <p:nvSpPr>
          <p:cNvPr id="9" name="Rectangular Callout 12">
            <a:extLst>
              <a:ext uri="{FF2B5EF4-FFF2-40B4-BE49-F238E27FC236}">
                <a16:creationId xmlns:a16="http://schemas.microsoft.com/office/drawing/2014/main" id="{ECBF66E3-8E65-4096-A10C-CFF1374F9EDF}"/>
              </a:ext>
            </a:extLst>
          </p:cNvPr>
          <p:cNvSpPr/>
          <p:nvPr/>
        </p:nvSpPr>
        <p:spPr>
          <a:xfrm>
            <a:off x="5246218" y="4013200"/>
            <a:ext cx="1295400" cy="457200"/>
          </a:xfrm>
          <a:prstGeom prst="wedgeRectCallout">
            <a:avLst>
              <a:gd name="adj1" fmla="val -28768"/>
              <a:gd name="adj2" fmla="val 2977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r>
              <a:rPr lang="en-US" dirty="0"/>
              <a:t>76,821,000</a:t>
            </a:r>
          </a:p>
        </p:txBody>
      </p:sp>
      <p:sp>
        <p:nvSpPr>
          <p:cNvPr id="10" name="Rectangular Callout 13">
            <a:extLst>
              <a:ext uri="{FF2B5EF4-FFF2-40B4-BE49-F238E27FC236}">
                <a16:creationId xmlns:a16="http://schemas.microsoft.com/office/drawing/2014/main" id="{E47C192D-064C-46C9-A761-CB2C40D495BE}"/>
              </a:ext>
            </a:extLst>
          </p:cNvPr>
          <p:cNvSpPr/>
          <p:nvPr/>
        </p:nvSpPr>
        <p:spPr>
          <a:xfrm>
            <a:off x="6694018" y="3632200"/>
            <a:ext cx="1295400" cy="457200"/>
          </a:xfrm>
          <a:prstGeom prst="wedgeRectCallout">
            <a:avLst>
              <a:gd name="adj1" fmla="val 93309"/>
              <a:gd name="adj2" fmla="val 493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rtl="0" latinLnBrk="0">
              <a:defRPr sz="1800" kern="1200">
                <a:solidFill>
                  <a:schemeClr val="lt1"/>
                </a:solidFill>
                <a:latin typeface="+mn-lt"/>
                <a:ea typeface="+mn-ea"/>
                <a:cs typeface="+mn-cs"/>
              </a:defRPr>
            </a:lvl1pPr>
            <a:lvl2pPr marL="457200" algn="l" rtl="0" latinLnBrk="0">
              <a:defRPr sz="1800" kern="1200">
                <a:solidFill>
                  <a:schemeClr val="lt1"/>
                </a:solidFill>
                <a:latin typeface="+mn-lt"/>
                <a:ea typeface="+mn-ea"/>
                <a:cs typeface="+mn-cs"/>
              </a:defRPr>
            </a:lvl2pPr>
            <a:lvl3pPr marL="914400" algn="l" rtl="0" latinLnBrk="0">
              <a:defRPr sz="1800" kern="1200">
                <a:solidFill>
                  <a:schemeClr val="lt1"/>
                </a:solidFill>
                <a:latin typeface="+mn-lt"/>
                <a:ea typeface="+mn-ea"/>
                <a:cs typeface="+mn-cs"/>
              </a:defRPr>
            </a:lvl3pPr>
            <a:lvl4pPr marL="1371600" algn="l" rtl="0" latinLnBrk="0">
              <a:defRPr sz="1800" kern="1200">
                <a:solidFill>
                  <a:schemeClr val="lt1"/>
                </a:solidFill>
                <a:latin typeface="+mn-lt"/>
                <a:ea typeface="+mn-ea"/>
                <a:cs typeface="+mn-cs"/>
              </a:defRPr>
            </a:lvl4pPr>
            <a:lvl5pPr marL="1828800" algn="l" rtl="0" latinLnBrk="0">
              <a:defRPr sz="1800" kern="1200">
                <a:solidFill>
                  <a:schemeClr val="lt1"/>
                </a:solidFill>
                <a:latin typeface="+mn-lt"/>
                <a:ea typeface="+mn-ea"/>
                <a:cs typeface="+mn-cs"/>
              </a:defRPr>
            </a:lvl5pPr>
            <a:lvl6pPr marL="2286000" algn="l" rtl="0" latinLnBrk="0">
              <a:defRPr sz="1800" kern="1200">
                <a:solidFill>
                  <a:schemeClr val="lt1"/>
                </a:solidFill>
                <a:latin typeface="+mn-lt"/>
                <a:ea typeface="+mn-ea"/>
                <a:cs typeface="+mn-cs"/>
              </a:defRPr>
            </a:lvl6pPr>
            <a:lvl7pPr marL="2743200" algn="l" rtl="0" latinLnBrk="0">
              <a:defRPr sz="1800" kern="1200">
                <a:solidFill>
                  <a:schemeClr val="lt1"/>
                </a:solidFill>
                <a:latin typeface="+mn-lt"/>
                <a:ea typeface="+mn-ea"/>
                <a:cs typeface="+mn-cs"/>
              </a:defRPr>
            </a:lvl7pPr>
            <a:lvl8pPr marL="3200400" algn="l" rtl="0" latinLnBrk="0">
              <a:defRPr sz="1800" kern="1200">
                <a:solidFill>
                  <a:schemeClr val="lt1"/>
                </a:solidFill>
                <a:latin typeface="+mn-lt"/>
                <a:ea typeface="+mn-ea"/>
                <a:cs typeface="+mn-cs"/>
              </a:defRPr>
            </a:lvl8pPr>
            <a:lvl9pPr marL="3657600" algn="l" rtl="0" latinLnBrk="0">
              <a:defRPr sz="1800" kern="1200">
                <a:solidFill>
                  <a:schemeClr val="lt1"/>
                </a:solidFill>
                <a:latin typeface="+mn-lt"/>
                <a:ea typeface="+mn-ea"/>
                <a:cs typeface="+mn-cs"/>
              </a:defRPr>
            </a:lvl9pPr>
            <a:extLst/>
          </a:lstStyle>
          <a:p>
            <a:pPr algn="ctr"/>
            <a:r>
              <a:rPr lang="en-US" dirty="0"/>
              <a:t>76.82B</a:t>
            </a:r>
          </a:p>
        </p:txBody>
      </p:sp>
    </p:spTree>
    <p:extLst>
      <p:ext uri="{BB962C8B-B14F-4D97-AF65-F5344CB8AC3E}">
        <p14:creationId xmlns:p14="http://schemas.microsoft.com/office/powerpoint/2010/main" val="4061001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31A825-E9CD-48CD-A228-AC06D630AB4B}"/>
              </a:ext>
            </a:extLst>
          </p:cNvPr>
          <p:cNvSpPr>
            <a:spLocks noGrp="1"/>
          </p:cNvSpPr>
          <p:nvPr>
            <p:ph type="title"/>
          </p:nvPr>
        </p:nvSpPr>
        <p:spPr/>
        <p:txBody>
          <a:bodyPr/>
          <a:lstStyle/>
          <a:p>
            <a:r>
              <a:rPr lang="en-US" dirty="0"/>
              <a:t>Example: stock market</a:t>
            </a:r>
          </a:p>
        </p:txBody>
      </p:sp>
      <p:pic>
        <p:nvPicPr>
          <p:cNvPr id="4" name="Picture 2">
            <a:extLst>
              <a:ext uri="{FF2B5EF4-FFF2-40B4-BE49-F238E27FC236}">
                <a16:creationId xmlns:a16="http://schemas.microsoft.com/office/drawing/2014/main" id="{21685CE7-26C3-4CFD-9C7C-A73DB355853D}"/>
              </a:ext>
            </a:extLst>
          </p:cNvPr>
          <p:cNvPicPr>
            <a:picLocks noGrp="1" noChangeAspect="1" noChangeArrowheads="1"/>
          </p:cNvPicPr>
          <p:nvPr>
            <p:ph idx="1"/>
          </p:nvPr>
        </p:nvPicPr>
        <p:blipFill rotWithShape="1">
          <a:blip r:embed="rId2" cstate="print"/>
          <a:srcRect r="64739"/>
          <a:stretch/>
        </p:blipFill>
        <p:spPr bwMode="auto">
          <a:xfrm>
            <a:off x="891565" y="1281112"/>
            <a:ext cx="2619731" cy="4295775"/>
          </a:xfrm>
          <a:prstGeom prst="rect">
            <a:avLst/>
          </a:prstGeom>
          <a:noFill/>
          <a:ln w="9525">
            <a:noFill/>
            <a:miter lim="800000"/>
            <a:headEnd/>
            <a:tailEnd/>
          </a:ln>
        </p:spPr>
      </p:pic>
      <p:pic>
        <p:nvPicPr>
          <p:cNvPr id="5" name="Picture 2">
            <a:extLst>
              <a:ext uri="{FF2B5EF4-FFF2-40B4-BE49-F238E27FC236}">
                <a16:creationId xmlns:a16="http://schemas.microsoft.com/office/drawing/2014/main" id="{9AEDE8DD-EEBD-4DD3-8B31-BD5F4E360A70}"/>
              </a:ext>
            </a:extLst>
          </p:cNvPr>
          <p:cNvPicPr>
            <a:picLocks noChangeAspect="1" noChangeArrowheads="1"/>
          </p:cNvPicPr>
          <p:nvPr/>
        </p:nvPicPr>
        <p:blipFill rotWithShape="1">
          <a:blip r:embed="rId2" cstate="print"/>
          <a:srcRect l="66392"/>
          <a:stretch/>
        </p:blipFill>
        <p:spPr bwMode="auto">
          <a:xfrm>
            <a:off x="3716120" y="1281111"/>
            <a:ext cx="2496947" cy="4295775"/>
          </a:xfrm>
          <a:prstGeom prst="rect">
            <a:avLst/>
          </a:prstGeom>
          <a:noFill/>
          <a:ln w="9525">
            <a:noFill/>
            <a:miter lim="800000"/>
            <a:headEnd/>
            <a:tailEnd/>
          </a:ln>
        </p:spPr>
      </p:pic>
      <p:pic>
        <p:nvPicPr>
          <p:cNvPr id="6" name="Picture 2">
            <a:extLst>
              <a:ext uri="{FF2B5EF4-FFF2-40B4-BE49-F238E27FC236}">
                <a16:creationId xmlns:a16="http://schemas.microsoft.com/office/drawing/2014/main" id="{EAE1C88F-2B3E-42B3-AACA-601E4974749E}"/>
              </a:ext>
            </a:extLst>
          </p:cNvPr>
          <p:cNvPicPr>
            <a:picLocks noChangeAspect="1" noChangeArrowheads="1"/>
          </p:cNvPicPr>
          <p:nvPr/>
        </p:nvPicPr>
        <p:blipFill rotWithShape="1">
          <a:blip r:embed="rId3" cstate="print"/>
          <a:srcRect l="19195" t="2201" b="33846"/>
          <a:stretch/>
        </p:blipFill>
        <p:spPr bwMode="auto">
          <a:xfrm>
            <a:off x="6213066" y="1838345"/>
            <a:ext cx="6063541" cy="2214276"/>
          </a:xfrm>
          <a:prstGeom prst="rect">
            <a:avLst/>
          </a:prstGeom>
          <a:noFill/>
          <a:ln w="9525">
            <a:noFill/>
            <a:miter lim="800000"/>
            <a:headEnd/>
            <a:tailEnd/>
          </a:ln>
        </p:spPr>
      </p:pic>
      <p:sp>
        <p:nvSpPr>
          <p:cNvPr id="7" name="矩形 6">
            <a:extLst>
              <a:ext uri="{FF2B5EF4-FFF2-40B4-BE49-F238E27FC236}">
                <a16:creationId xmlns:a16="http://schemas.microsoft.com/office/drawing/2014/main" id="{A3889D0E-8DC7-4BB9-BD4E-978A905CAC38}"/>
              </a:ext>
            </a:extLst>
          </p:cNvPr>
          <p:cNvSpPr/>
          <p:nvPr/>
        </p:nvSpPr>
        <p:spPr>
          <a:xfrm>
            <a:off x="5876567" y="5092138"/>
            <a:ext cx="6096000" cy="969496"/>
          </a:xfrm>
          <a:prstGeom prst="rect">
            <a:avLst/>
          </a:prstGeom>
        </p:spPr>
        <p:txBody>
          <a:bodyPr>
            <a:spAutoFit/>
          </a:bodyPr>
          <a:lstStyle/>
          <a:p>
            <a:r>
              <a:rPr lang="en-US" dirty="0">
                <a:solidFill>
                  <a:srgbClr val="000000"/>
                </a:solidFill>
                <a:latin typeface="Times" panose="02020603050405020304" pitchFamily="18" charset="0"/>
              </a:rPr>
              <a:t>Xian Li, Xin Luna Dong, Kenneth Lyons, </a:t>
            </a:r>
            <a:r>
              <a:rPr lang="en-US" dirty="0" err="1">
                <a:solidFill>
                  <a:srgbClr val="000000"/>
                </a:solidFill>
                <a:latin typeface="Times" panose="02020603050405020304" pitchFamily="18" charset="0"/>
              </a:rPr>
              <a:t>Weiyi</a:t>
            </a:r>
            <a:r>
              <a:rPr lang="en-US" dirty="0">
                <a:solidFill>
                  <a:srgbClr val="000000"/>
                </a:solidFill>
                <a:latin typeface="Times" panose="02020603050405020304" pitchFamily="18" charset="0"/>
              </a:rPr>
              <a:t> Meng, and </a:t>
            </a:r>
            <a:r>
              <a:rPr lang="en-US" dirty="0" err="1">
                <a:solidFill>
                  <a:srgbClr val="000000"/>
                </a:solidFill>
                <a:latin typeface="Times" panose="02020603050405020304" pitchFamily="18" charset="0"/>
              </a:rPr>
              <a:t>Divesh</a:t>
            </a:r>
            <a:r>
              <a:rPr lang="en-US" dirty="0">
                <a:solidFill>
                  <a:srgbClr val="000000"/>
                </a:solidFill>
                <a:latin typeface="Times" panose="02020603050405020304" pitchFamily="18" charset="0"/>
              </a:rPr>
              <a:t> Srivastava. Truth finding on the Deep Web: Is the problem solved? In </a:t>
            </a:r>
            <a:r>
              <a:rPr lang="en-US" i="1" dirty="0">
                <a:solidFill>
                  <a:srgbClr val="000000"/>
                </a:solidFill>
                <a:latin typeface="Times" panose="02020603050405020304" pitchFamily="18" charset="0"/>
              </a:rPr>
              <a:t>VLDB, </a:t>
            </a:r>
            <a:r>
              <a:rPr lang="en-US" dirty="0">
                <a:solidFill>
                  <a:srgbClr val="000000"/>
                </a:solidFill>
                <a:latin typeface="Times" panose="02020603050405020304" pitchFamily="18" charset="0"/>
              </a:rPr>
              <a:t>2013. </a:t>
            </a:r>
            <a:endParaRPr lang="en-US" dirty="0"/>
          </a:p>
        </p:txBody>
      </p:sp>
    </p:spTree>
    <p:extLst>
      <p:ext uri="{BB962C8B-B14F-4D97-AF65-F5344CB8AC3E}">
        <p14:creationId xmlns:p14="http://schemas.microsoft.com/office/powerpoint/2010/main" val="3240445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a:latin typeface="Calibri" panose="020F0502020204030204" pitchFamily="34" charset="0"/>
              </a:rPr>
              <a:t>Data 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Transformation </a:t>
            </a:r>
          </a:p>
          <a:p>
            <a:pPr>
              <a:lnSpc>
                <a:spcPct val="200000"/>
              </a:lnSpc>
            </a:pPr>
            <a:r>
              <a:rPr lang="en-US" altLang="en-US" dirty="0">
                <a:latin typeface="Calibri" panose="020F0502020204030204" pitchFamily="34" charset="0"/>
              </a:rPr>
              <a:t>Dimensionality Reduction </a:t>
            </a:r>
          </a:p>
          <a:p>
            <a:pPr>
              <a:lnSpc>
                <a:spcPct val="200000"/>
              </a:lnSpc>
            </a:pPr>
            <a:r>
              <a:rPr lang="en-US" altLang="en-US" dirty="0">
                <a:latin typeface="Calibri" panose="020F0502020204030204" pitchFamily="34" charset="0"/>
              </a:rPr>
              <a:t>Summary</a:t>
            </a:r>
          </a:p>
        </p:txBody>
      </p:sp>
      <p:sp>
        <p:nvSpPr>
          <p:cNvPr id="7174" name="AutoShape 4"/>
          <p:cNvSpPr>
            <a:spLocks noChangeArrowheads="1"/>
          </p:cNvSpPr>
          <p:nvPr/>
        </p:nvSpPr>
        <p:spPr bwMode="auto">
          <a:xfrm rot="9430553">
            <a:off x="6044511" y="1239247"/>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Tree>
    <p:extLst>
      <p:ext uri="{BB962C8B-B14F-4D97-AF65-F5344CB8AC3E}">
        <p14:creationId xmlns:p14="http://schemas.microsoft.com/office/powerpoint/2010/main" val="1776592061"/>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a:latin typeface="Calibri" panose="020F0502020204030204" pitchFamily="34" charset="0"/>
              </a:rPr>
              <a:t>Data 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Transformation </a:t>
            </a:r>
          </a:p>
          <a:p>
            <a:pPr>
              <a:lnSpc>
                <a:spcPct val="200000"/>
              </a:lnSpc>
            </a:pPr>
            <a:r>
              <a:rPr lang="en-US" altLang="en-US" dirty="0">
                <a:latin typeface="Calibri" panose="020F0502020204030204" pitchFamily="34" charset="0"/>
              </a:rPr>
              <a:t>Dimensionality Reduction </a:t>
            </a:r>
          </a:p>
          <a:p>
            <a:pPr>
              <a:lnSpc>
                <a:spcPct val="200000"/>
              </a:lnSpc>
            </a:pPr>
            <a:r>
              <a:rPr lang="en-US" altLang="en-US" dirty="0">
                <a:latin typeface="Calibri" panose="020F0502020204030204" pitchFamily="34" charset="0"/>
              </a:rPr>
              <a:t>Summary</a:t>
            </a:r>
          </a:p>
        </p:txBody>
      </p:sp>
      <p:sp>
        <p:nvSpPr>
          <p:cNvPr id="7174" name="AutoShape 4"/>
          <p:cNvSpPr>
            <a:spLocks noChangeArrowheads="1"/>
          </p:cNvSpPr>
          <p:nvPr/>
        </p:nvSpPr>
        <p:spPr bwMode="auto">
          <a:xfrm rot="9430553">
            <a:off x="6555499" y="400934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530812691"/>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p>
          <a:p>
            <a:pPr lvl="1">
              <a:spcAft>
                <a:spcPts val="600"/>
              </a:spcAft>
            </a:pPr>
            <a:r>
              <a:rPr lang="en-US" altLang="en-US" sz="2400" dirty="0"/>
              <a:t>Obtain a reduced representation of the data set </a:t>
            </a:r>
          </a:p>
          <a:p>
            <a:pPr lvl="2">
              <a:spcAft>
                <a:spcPts val="600"/>
              </a:spcAft>
            </a:pPr>
            <a:r>
              <a:rPr lang="en-US" altLang="en-US" sz="2400" dirty="0"/>
              <a:t>much smaller in volume but yet produces </a:t>
            </a:r>
            <a:r>
              <a:rPr lang="en-US" altLang="en-US" sz="2400" i="1" dirty="0"/>
              <a:t>almost</a:t>
            </a:r>
            <a:r>
              <a:rPr lang="en-US" altLang="en-US" sz="2400" dirty="0"/>
              <a:t> the same analytical results</a:t>
            </a:r>
          </a:p>
          <a:p>
            <a:pPr eaLnBrk="1" hangingPunct="1">
              <a:spcAft>
                <a:spcPts val="600"/>
              </a:spcAft>
            </a:pPr>
            <a:r>
              <a:rPr lang="en-US" altLang="en-US" sz="2400" dirty="0"/>
              <a:t>Why data reduction?</a:t>
            </a:r>
            <a:r>
              <a:rPr lang="en-US" altLang="en-US" sz="2400" dirty="0">
                <a:cs typeface="Tahoma" panose="020B0604030504040204" pitchFamily="34" charset="0"/>
              </a:rPr>
              <a:t>—</a:t>
            </a:r>
            <a:r>
              <a:rPr lang="en-US" altLang="en-US" sz="2400" dirty="0"/>
              <a:t>A database/data warehouse may store terabytes of data</a:t>
            </a:r>
          </a:p>
          <a:p>
            <a:pPr lvl="1">
              <a:spcAft>
                <a:spcPts val="600"/>
              </a:spcAft>
            </a:pPr>
            <a:r>
              <a:rPr lang="en-US" altLang="en-US" sz="2400" dirty="0"/>
              <a:t>Complex analysis may take a very long time to run on the complete data set</a:t>
            </a:r>
          </a:p>
          <a:p>
            <a:pPr>
              <a:spcAft>
                <a:spcPts val="600"/>
              </a:spcAft>
            </a:pPr>
            <a:r>
              <a:rPr lang="en-US" altLang="en-US" sz="2400" b="1" dirty="0"/>
              <a:t>Methods for data reduction </a:t>
            </a:r>
            <a:r>
              <a:rPr lang="en-US" altLang="en-US" sz="2400" dirty="0"/>
              <a:t>(also </a:t>
            </a:r>
            <a:r>
              <a:rPr lang="en-US" altLang="en-US" sz="2400" i="1" dirty="0"/>
              <a:t>data size reduction </a:t>
            </a:r>
            <a:r>
              <a:rPr lang="en-US" altLang="en-US" sz="2400" dirty="0"/>
              <a:t>or </a:t>
            </a:r>
            <a:r>
              <a:rPr lang="en-US" altLang="en-US" sz="2400" i="1" dirty="0" err="1"/>
              <a:t>numerosity</a:t>
            </a:r>
            <a:r>
              <a:rPr lang="en-US" altLang="en-US" sz="2400" i="1" dirty="0"/>
              <a:t> reduction</a:t>
            </a:r>
            <a:r>
              <a:rPr lang="en-US" altLang="en-US" sz="2400" dirty="0"/>
              <a:t>) </a:t>
            </a:r>
          </a:p>
          <a:p>
            <a:pPr lvl="1">
              <a:spcAft>
                <a:spcPts val="600"/>
              </a:spcAft>
            </a:pPr>
            <a:r>
              <a:rPr lang="en-US" altLang="en-US" sz="2400" dirty="0"/>
              <a:t>Regression 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274552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a:t>Data Reduction: </a:t>
            </a:r>
            <a:r>
              <a:rPr lang="en-US" altLang="en-US" sz="3800" b="1" dirty="0"/>
              <a:t>Parametric vs. Non-Parametric Methods</a:t>
            </a:r>
            <a:r>
              <a:rPr lang="en-US" altLang="en-US" sz="3800" dirty="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vs. 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Clustering on the Raw 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Stratified Sampling</a:t>
            </a: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Histogram</a:t>
            </a:r>
          </a:p>
        </p:txBody>
      </p:sp>
    </p:spTree>
    <p:extLst>
      <p:ext uri="{BB962C8B-B14F-4D97-AF65-F5344CB8AC3E}">
        <p14:creationId xmlns:p14="http://schemas.microsoft.com/office/powerpoint/2010/main" val="305037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(also known as </a:t>
            </a:r>
            <a:r>
              <a:rPr lang="en-US" altLang="en-US" sz="2400" b="1" i="1" dirty="0">
                <a:latin typeface="Calibri" panose="020F0502020204030204" pitchFamily="34" charset="0"/>
              </a:rPr>
              <a:t>explanatory 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3234412018"/>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a:t>Two 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a:t>Nonlinear regression</a:t>
            </a:r>
            <a:r>
              <a:rPr lang="en-US" altLang="en-US" sz="2400" dirty="0"/>
              <a:t>:</a:t>
            </a:r>
          </a:p>
          <a:p>
            <a:pPr lvl="1"/>
            <a:r>
              <a:rPr lang="en-US" sz="2400" dirty="0"/>
              <a:t>Data are modeled by a function which is a nonlinear combination of the model parameters and depends on one or more independent variables</a:t>
            </a:r>
          </a:p>
          <a:p>
            <a:pPr lvl="1"/>
            <a:r>
              <a:rPr lang="en-US" sz="2400" dirty="0"/>
              <a:t>The data are fitted by a method of successive 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06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a:t>Multiple 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a:t>Log-linear model</a:t>
            </a:r>
            <a:r>
              <a:rPr lang="en-US" altLang="en-US" sz="2400" dirty="0"/>
              <a:t>:</a:t>
            </a:r>
          </a:p>
          <a:p>
            <a:pPr lvl="1"/>
            <a:r>
              <a:rPr lang="en-US" sz="2400" dirty="0"/>
              <a:t>A math model that takes the form of a function whose logarithm is a linear combination of the parameters of the model, which makes it possible to apply (possibly multivariate) linear regression</a:t>
            </a:r>
          </a:p>
          <a:p>
            <a:pPr lvl="1"/>
            <a:r>
              <a:rPr lang="en-US" altLang="en-US" sz="2400" dirty="0"/>
              <a:t>Estimate the probability of each point (tuple) in a multi-</a:t>
            </a:r>
            <a:r>
              <a:rPr lang="en-US" altLang="en-US" sz="2400" dirty="0" err="1"/>
              <a:t>dimen</a:t>
            </a:r>
            <a:r>
              <a:rPr lang="en-US" altLang="en-US" sz="2400" dirty="0"/>
              <a:t>. space for a set of discretized attributes, based on a smaller subset of dimensional combinations</a:t>
            </a:r>
          </a:p>
          <a:p>
            <a:pPr lvl="1" eaLnBrk="1" hangingPunct="1"/>
            <a:r>
              <a:rPr lang="en-US" altLang="en-US" sz="2400" dirty="0"/>
              <a:t>Useful 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Multiple Regression and Log-Linear Models</a:t>
            </a:r>
            <a:endParaRPr lang="en-US" altLang="en-US" sz="2400" dirty="0"/>
          </a:p>
        </p:txBody>
      </p:sp>
    </p:spTree>
    <p:extLst>
      <p:ext uri="{BB962C8B-B14F-4D97-AF65-F5344CB8AC3E}">
        <p14:creationId xmlns:p14="http://schemas.microsoft.com/office/powerpoint/2010/main" val="2678023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extLst>
              <p:ext uri="{D42A27DB-BD31-4B8C-83A1-F6EECF244321}">
                <p14:modId xmlns:p14="http://schemas.microsoft.com/office/powerpoint/2010/main" val="1350278825"/>
              </p:ext>
            </p:extLst>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41033" name="Chart" r:id="rId4" imgW="7915188" imgH="3848049" progId="MSGraph.Chart.8">
                  <p:embed followColorScheme="full"/>
                </p:oleObj>
              </mc:Choice>
              <mc:Fallback>
                <p:oleObj name="Chart" r:id="rId4" imgW="7915188" imgH="3848049" progId="MSGraph.Chart.8">
                  <p:embed followColorScheme="full"/>
                  <p:pic>
                    <p:nvPicPr>
                      <p:cNvPr id="0" name=""/>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5102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extLst/>
          </a:blip>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7767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2661718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sampling:  </a:t>
            </a:r>
            <a:r>
              <a:rPr lang="en-US" altLang="en-US" sz="2400" dirty="0"/>
              <a:t>equal 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population</a:t>
            </a:r>
          </a:p>
          <a:p>
            <a:pPr>
              <a:spcAft>
                <a:spcPts val="300"/>
              </a:spcAft>
            </a:pPr>
            <a:r>
              <a:rPr lang="en-US" altLang="en-US" sz="2400" b="1" dirty="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Stratified sampling</a:t>
            </a:r>
          </a:p>
        </p:txBody>
      </p:sp>
    </p:spTree>
    <p:extLst>
      <p:ext uri="{BB962C8B-B14F-4D97-AF65-F5344CB8AC3E}">
        <p14:creationId xmlns:p14="http://schemas.microsoft.com/office/powerpoint/2010/main" val="2143865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br>
              <a:rPr lang="en-US" altLang="en-US" dirty="0"/>
            </a:br>
            <a:r>
              <a:rPr lang="en-US" altLang="en-US" sz="4900" dirty="0"/>
              <a:t>What is Data Preprocessing? — Major 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a:t>Handle missing data, 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585767"/>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a:latin typeface="Calibri" panose="020F0502020204030204" pitchFamily="34" charset="0"/>
                <a:sym typeface="Symbol" panose="05050102010706020507" pitchFamily="18" charset="2"/>
              </a:rPr>
              <a:t>Data reduction and dimensionality reduction may also be considered as forms of data compression</a:t>
            </a: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a:p>
              <a:pPr algn="ctr"/>
              <a:r>
                <a:rPr lang="en-US" altLang="en-US" dirty="0">
                  <a:latin typeface="+mn-lt"/>
                </a:rPr>
                <a:t>Approximated </a:t>
              </a: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a:t>Lossy</a:t>
            </a:r>
            <a:r>
              <a:rPr lang="en-US" sz="2400" dirty="0"/>
              <a:t> vs. lossless compression</a:t>
            </a:r>
          </a:p>
        </p:txBody>
      </p:sp>
    </p:spTree>
    <p:extLst>
      <p:ext uri="{BB962C8B-B14F-4D97-AF65-F5344CB8AC3E}">
        <p14:creationId xmlns:p14="http://schemas.microsoft.com/office/powerpoint/2010/main" val="1250254909"/>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p>
          <a:p>
            <a:pPr lvl="3">
              <a:spcAft>
                <a:spcPts val="300"/>
              </a:spcAft>
            </a:pPr>
            <a:r>
              <a:rPr lang="en-US" altLang="en-US" dirty="0">
                <a:latin typeface="Calibri" panose="020F0502020204030204" pitchFamily="34" charset="0"/>
              </a:rPr>
              <a:t>Then $73,000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extLst>
              <p:ext uri="{D42A27DB-BD31-4B8C-83A1-F6EECF244321}">
                <p14:modId xmlns:p14="http://schemas.microsoft.com/office/powerpoint/2010/main" val="3057030313"/>
              </p:ext>
            </p:extLst>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42401" name="Equation" r:id="rId4" imgW="2222500" imgH="419100" progId="Equation.3">
                  <p:embed/>
                </p:oleObj>
              </mc:Choice>
              <mc:Fallback>
                <p:oleObj name="Equation" r:id="rId4" imgW="2222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extLst>
              <p:ext uri="{D42A27DB-BD31-4B8C-83A1-F6EECF244321}">
                <p14:modId xmlns:p14="http://schemas.microsoft.com/office/powerpoint/2010/main" val="2927582882"/>
              </p:ext>
            </p:extLst>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42402" name="Equation" r:id="rId6" imgW="3340100" imgH="393700" progId="Equation.3">
                  <p:embed/>
                </p:oleObj>
              </mc:Choice>
              <mc:Fallback>
                <p:oleObj name="Equation" r:id="rId6" imgW="33401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extLst>
              <p:ext uri="{D42A27DB-BD31-4B8C-83A1-F6EECF244321}">
                <p14:modId xmlns:p14="http://schemas.microsoft.com/office/powerpoint/2010/main" val="3548137428"/>
              </p:ext>
            </p:extLst>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42403" name="Equation" r:id="rId8" imgW="634725" imgH="393529" progId="Equation.3">
                  <p:embed/>
                </p:oleObj>
              </mc:Choice>
              <mc:Fallback>
                <p:oleObj name="Equation" r:id="rId8" imgW="634725"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extLst>
              <p:ext uri="{D42A27DB-BD31-4B8C-83A1-F6EECF244321}">
                <p14:modId xmlns:p14="http://schemas.microsoft.com/office/powerpoint/2010/main" val="1771631000"/>
              </p:ext>
            </p:extLst>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42404" name="Equation" r:id="rId10" imgW="495085" imgH="393529" progId="Equation.3">
                  <p:embed/>
                </p:oleObj>
              </mc:Choice>
              <mc:Fallback>
                <p:oleObj name="Equation" r:id="rId10" imgW="495085"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42405" name="Equation" r:id="rId12" imgW="114151" imgH="215619" progId="Equation.3">
                  <p:embed/>
                </p:oleObj>
              </mc:Choice>
              <mc:Fallback>
                <p:oleObj name="Equation" r:id="rId12" imgW="114151" imgH="21561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extLst>
              <p:ext uri="{D42A27DB-BD31-4B8C-83A1-F6EECF244321}">
                <p14:modId xmlns:p14="http://schemas.microsoft.com/office/powerpoint/2010/main" val="1236572865"/>
              </p:ext>
            </p:extLst>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42406" name="Equation" r:id="rId14" imgW="1498600" imgH="419100" progId="Equation.3">
                  <p:embed/>
                </p:oleObj>
              </mc:Choice>
              <mc:Fallback>
                <p:oleObj name="Equation" r:id="rId14" imgW="1498600" imgH="419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a:latin typeface="Calibri" panose="020F0502020204030204" pitchFamily="34" charset="0"/>
              </a:rPr>
              <a:t>Z-score: The distance between the raw score and the population mean in the unit of the standard deviation</a:t>
            </a:r>
          </a:p>
        </p:txBody>
      </p:sp>
    </p:spTree>
    <p:extLst>
      <p:ext uri="{BB962C8B-B14F-4D97-AF65-F5344CB8AC3E}">
        <p14:creationId xmlns:p14="http://schemas.microsoft.com/office/powerpoint/2010/main" val="2025996718"/>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a:latin typeface="Calibri" panose="020F0502020204030204" pitchFamily="34" charset="0"/>
              </a:rPr>
              <a:t>Binning </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p>
          <a:p>
            <a:pPr lvl="1">
              <a:spcAft>
                <a:spcPts val="600"/>
              </a:spcAft>
            </a:pPr>
            <a:r>
              <a:rPr lang="en-US" altLang="en-US" dirty="0">
                <a:latin typeface="Calibri" panose="020F0502020204030204" pitchFamily="34" charset="0"/>
              </a:rPr>
              <a:t>Unsupervised, top-down split or bottom-up merge</a:t>
            </a:r>
          </a:p>
          <a:p>
            <a:pPr>
              <a:spcAft>
                <a:spcPts val="600"/>
              </a:spcAft>
            </a:pPr>
            <a:r>
              <a:rPr lang="en-US" altLang="en-US" dirty="0">
                <a:latin typeface="Calibri" panose="020F0502020204030204" pitchFamily="34" charset="0"/>
              </a:rPr>
              <a:t>Decision-tree analysis</a:t>
            </a:r>
          </a:p>
          <a:p>
            <a:pPr lvl="1">
              <a:spcAft>
                <a:spcPts val="600"/>
              </a:spcAft>
            </a:pPr>
            <a:r>
              <a:rPr lang="en-US" altLang="en-US" dirty="0">
                <a:latin typeface="Calibri" panose="020F0502020204030204" pitchFamily="34" charset="0"/>
              </a:rPr>
              <a:t>Supervised, top-down split</a:t>
            </a: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p>
          <a:p>
            <a:pPr lvl="1">
              <a:spcAft>
                <a:spcPts val="600"/>
              </a:spcAft>
            </a:pPr>
            <a:r>
              <a:rPr lang="en-US" altLang="en-US" dirty="0">
                <a:latin typeface="Calibri" panose="020F0502020204030204" pitchFamily="34" charset="0"/>
              </a:rPr>
              <a:t>Unsupervised, bottom-up merge</a:t>
            </a:r>
          </a:p>
          <a:p>
            <a:pPr>
              <a:spcAft>
                <a:spcPts val="600"/>
              </a:spcAft>
            </a:pPr>
            <a:r>
              <a:rPr lang="en-US" altLang="en-US" dirty="0">
                <a:latin typeface="Calibri" panose="020F0502020204030204" pitchFamily="34" charset="0"/>
              </a:rPr>
              <a:t>Note: All the methods can be applied recursively</a:t>
            </a:r>
          </a:p>
        </p:txBody>
      </p:sp>
    </p:spTree>
    <p:extLst>
      <p:ext uri="{BB962C8B-B14F-4D97-AF65-F5344CB8AC3E}">
        <p14:creationId xmlns:p14="http://schemas.microsoft.com/office/powerpoint/2010/main" val="2721200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a:t>equal-depth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depth (frequency) (binning)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width (distance) binning</a:t>
            </a:r>
          </a:p>
        </p:txBody>
      </p:sp>
    </p:spTree>
    <p:extLst>
      <p:ext uri="{BB962C8B-B14F-4D97-AF65-F5344CB8AC3E}">
        <p14:creationId xmlns:p14="http://schemas.microsoft.com/office/powerpoint/2010/main" val="1791100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a:t>Why Preprocess the Data?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for 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a:latin typeface="Calibri" panose="020F0502020204030204" pitchFamily="34" charset="0"/>
              </a:rPr>
              <a:t>Data 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Transformation </a:t>
            </a:r>
          </a:p>
          <a:p>
            <a:pPr>
              <a:lnSpc>
                <a:spcPct val="200000"/>
              </a:lnSpc>
            </a:pPr>
            <a:r>
              <a:rPr lang="en-US" altLang="en-US" dirty="0">
                <a:latin typeface="Calibri" panose="020F0502020204030204" pitchFamily="34" charset="0"/>
              </a:rPr>
              <a:t>Dimensionality Reduction </a:t>
            </a:r>
          </a:p>
          <a:p>
            <a:pPr>
              <a:lnSpc>
                <a:spcPct val="200000"/>
              </a:lnSpc>
            </a:pPr>
            <a:r>
              <a:rPr lang="en-US" altLang="en-US" dirty="0">
                <a:latin typeface="Calibri" panose="020F0502020204030204" pitchFamily="34" charset="0"/>
              </a:rPr>
              <a:t>Summary</a:t>
            </a:r>
          </a:p>
        </p:txBody>
      </p:sp>
      <p:sp>
        <p:nvSpPr>
          <p:cNvPr id="7174" name="AutoShape 4"/>
          <p:cNvSpPr>
            <a:spLocks noChangeArrowheads="1"/>
          </p:cNvSpPr>
          <p:nvPr/>
        </p:nvSpPr>
        <p:spPr bwMode="auto">
          <a:xfrm rot="9430553">
            <a:off x="5130111" y="4941671"/>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1180589351"/>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a:t>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a:t>Reducing the number of random variables under consideration, via obtaining a set of principal variables</a:t>
            </a:r>
          </a:p>
          <a:p>
            <a:r>
              <a:rPr lang="en-US" altLang="en-US" b="1" dirty="0"/>
              <a:t>Advantages of dimensionality reduction</a:t>
            </a:r>
            <a:endParaRPr lang="en-US" dirty="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visualization</a:t>
            </a:r>
          </a:p>
        </p:txBody>
      </p:sp>
    </p:spTree>
    <p:extLst>
      <p:ext uri="{BB962C8B-B14F-4D97-AF65-F5344CB8AC3E}">
        <p14:creationId xmlns:p14="http://schemas.microsoft.com/office/powerpoint/2010/main" val="988105544"/>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a:t>Dimensionality Reduction Techniques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a:t>Some typical dimensionality methods</a:t>
            </a:r>
          </a:p>
          <a:p>
            <a:pPr lvl="1">
              <a:spcAft>
                <a:spcPts val="600"/>
              </a:spcAft>
            </a:pPr>
            <a:r>
              <a:rPr lang="en-US" altLang="en-US" dirty="0"/>
              <a:t>Principal Component Analysis</a:t>
            </a:r>
          </a:p>
          <a:p>
            <a:pPr lvl="1">
              <a:spcAft>
                <a:spcPts val="600"/>
              </a:spcAft>
            </a:pPr>
            <a:r>
              <a:rPr lang="en-US" altLang="en-US" dirty="0"/>
              <a:t>Supervised and nonlinear techniques </a:t>
            </a:r>
          </a:p>
          <a:p>
            <a:pPr lvl="2">
              <a:spcAft>
                <a:spcPts val="600"/>
              </a:spcAft>
            </a:pPr>
            <a:r>
              <a:rPr lang="en-US" altLang="en-US" dirty="0"/>
              <a:t>Feature subset selection</a:t>
            </a:r>
          </a:p>
          <a:p>
            <a:pPr lvl="2">
              <a:spcAft>
                <a:spcPts val="600"/>
              </a:spcAft>
            </a:pPr>
            <a:r>
              <a:rPr lang="en-US" altLang="en-US" dirty="0"/>
              <a:t>Feature creation</a:t>
            </a:r>
            <a:endParaRPr lang="en-US" dirty="0"/>
          </a:p>
          <a:p>
            <a:pPr lvl="2">
              <a:spcAft>
                <a:spcPts val="600"/>
              </a:spcAft>
            </a:pPr>
            <a:endParaRPr lang="en-US" altLang="en-US" dirty="0"/>
          </a:p>
          <a:p>
            <a:pPr marL="0" indent="0">
              <a:spcAft>
                <a:spcPts val="600"/>
              </a:spcAft>
              <a:buNone/>
            </a:pPr>
            <a:endParaRPr lang="en-US" altLang="en-US" dirty="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a:t>PCA:  A statistical procedure that uses an orthogonal transformation to convert a set of observations of possibly correlated variables into a set of values of linearly uncorrelated variables called </a:t>
            </a:r>
            <a:r>
              <a:rPr lang="en-US" sz="2400" b="1" i="1" dirty="0"/>
              <a:t>principal components</a:t>
            </a:r>
            <a:endParaRPr lang="en-US" sz="2400" dirty="0"/>
          </a:p>
          <a:p>
            <a:pPr eaLnBrk="1" hangingPunct="1">
              <a:lnSpc>
                <a:spcPct val="110000"/>
              </a:lnSpc>
            </a:pPr>
            <a:r>
              <a:rPr lang="en-US" altLang="en-US" sz="2400" dirty="0"/>
              <a:t>The original data are projected onto a much smaller space, resulting in dimensionality reduction</a:t>
            </a:r>
          </a:p>
          <a:p>
            <a:pPr eaLnBrk="1" hangingPunct="1">
              <a:lnSpc>
                <a:spcPct val="110000"/>
              </a:lnSpc>
            </a:pPr>
            <a:r>
              <a:rPr lang="en-US" altLang="en-US" sz="2400" dirty="0"/>
              <a:t>Method:  Find the eigenvectors of the covariance matrix, and these eigenvectors define the new space</a:t>
            </a:r>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a:t>Ball travels in a straight line. Data from </a:t>
            </a:r>
            <a:r>
              <a:rPr lang="en-US" altLang="en-US" sz="1800" dirty="0"/>
              <a:t>three cameras contain much redundancy</a:t>
            </a:r>
          </a:p>
        </p:txBody>
      </p:sp>
    </p:spTree>
    <p:extLst>
      <p:ext uri="{BB962C8B-B14F-4D97-AF65-F5344CB8AC3E}">
        <p14:creationId xmlns:p14="http://schemas.microsoft.com/office/powerpoint/2010/main" val="1849702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best 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to 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a:t>Ex. A student’s ID is often irrelevant to the task of predicting his/her 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a:t>The best single-attribute is picked first</a:t>
            </a:r>
          </a:p>
          <a:p>
            <a:pPr lvl="2" eaLnBrk="1" hangingPunct="1"/>
            <a:r>
              <a:rPr lang="en-US" altLang="en-US" sz="2400" dirty="0"/>
              <a:t>Then next best attribute condition to the first, ...</a:t>
            </a:r>
          </a:p>
          <a:p>
            <a:pPr lvl="1" eaLnBrk="1" hangingPunct="1"/>
            <a:r>
              <a:rPr lang="en-US" altLang="en-US" sz="2400" dirty="0"/>
              <a:t>Step-wise attribute elimination:</a:t>
            </a:r>
          </a:p>
          <a:p>
            <a:pPr lvl="2" eaLnBrk="1" hangingPunct="1"/>
            <a:r>
              <a:rPr lang="en-US" altLang="en-US" sz="24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a:sym typeface="Symbol" panose="05050102010706020507" pitchFamily="18" charset="2"/>
              </a:rPr>
              <a:t>Use attribute elimination and backtracking</a:t>
            </a:r>
            <a:endParaRPr lang="en-US" altLang="en-US" sz="2400" dirty="0"/>
          </a:p>
        </p:txBody>
      </p:sp>
    </p:spTree>
    <p:extLst>
      <p:ext uri="{BB962C8B-B14F-4D97-AF65-F5344CB8AC3E}">
        <p14:creationId xmlns:p14="http://schemas.microsoft.com/office/powerpoint/2010/main" val="137352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noFill/>
        </p:spPr>
        <p:txBody>
          <a:bodyPr vert="horz" lIns="92075" tIns="46038" rIns="92075" bIns="46038" rtlCol="0" anchor="ctr">
            <a:normAutofit/>
          </a:bodyPr>
          <a:lstStyle/>
          <a:p>
            <a:pPr eaLnBrk="1" hangingPunct="1"/>
            <a:r>
              <a:rPr lang="en-US" altLang="en-US" dirty="0"/>
              <a:t>Chapter 3: Data Preprocessing</a:t>
            </a:r>
          </a:p>
        </p:txBody>
      </p:sp>
      <p:sp>
        <p:nvSpPr>
          <p:cNvPr id="7173" name="Rectangle 3"/>
          <p:cNvSpPr>
            <a:spLocks noGrp="1" noChangeArrowheads="1"/>
          </p:cNvSpPr>
          <p:nvPr>
            <p:ph type="body" sz="half" idx="1"/>
          </p:nvPr>
        </p:nvSpPr>
        <p:spPr>
          <a:xfrm>
            <a:off x="608924" y="1095555"/>
            <a:ext cx="10963835" cy="5400136"/>
          </a:xfrm>
          <a:noFill/>
        </p:spPr>
        <p:txBody>
          <a:bodyPr vert="horz" lIns="92075" tIns="46038" rIns="92075" bIns="46038" rtlCol="0">
            <a:noAutofit/>
          </a:bodyPr>
          <a:lstStyle/>
          <a:p>
            <a:pPr eaLnBrk="1" hangingPunct="1">
              <a:lnSpc>
                <a:spcPct val="200000"/>
              </a:lnSpc>
            </a:pPr>
            <a:r>
              <a:rPr lang="en-US" altLang="en-US" dirty="0">
                <a:latin typeface="Calibri" panose="020F0502020204030204" pitchFamily="34" charset="0"/>
              </a:rPr>
              <a:t>Data Preprocessing: An Overview</a:t>
            </a:r>
          </a:p>
          <a:p>
            <a:pPr eaLnBrk="1" hangingPunct="1">
              <a:lnSpc>
                <a:spcPct val="200000"/>
              </a:lnSpc>
            </a:pPr>
            <a:r>
              <a:rPr lang="en-US" altLang="en-US" dirty="0">
                <a:latin typeface="Calibri" panose="020F0502020204030204" pitchFamily="34" charset="0"/>
              </a:rPr>
              <a:t>Data Cleaning</a:t>
            </a:r>
          </a:p>
          <a:p>
            <a:pPr eaLnBrk="1" hangingPunct="1">
              <a:lnSpc>
                <a:spcPct val="200000"/>
              </a:lnSpc>
            </a:pPr>
            <a:r>
              <a:rPr lang="en-US" altLang="en-US" dirty="0">
                <a:latin typeface="Calibri" panose="020F0502020204030204" pitchFamily="34" charset="0"/>
              </a:rPr>
              <a:t>Data Integration</a:t>
            </a:r>
          </a:p>
          <a:p>
            <a:pPr>
              <a:lnSpc>
                <a:spcPct val="200000"/>
              </a:lnSpc>
            </a:pPr>
            <a:r>
              <a:rPr lang="en-US" altLang="en-US" dirty="0">
                <a:latin typeface="Calibri" panose="020F0502020204030204" pitchFamily="34" charset="0"/>
              </a:rPr>
              <a:t>Data Reduction and Transformation </a:t>
            </a:r>
          </a:p>
          <a:p>
            <a:pPr>
              <a:lnSpc>
                <a:spcPct val="200000"/>
              </a:lnSpc>
            </a:pPr>
            <a:r>
              <a:rPr lang="en-US" altLang="en-US" dirty="0">
                <a:latin typeface="Calibri" panose="020F0502020204030204" pitchFamily="34" charset="0"/>
              </a:rPr>
              <a:t>Dimensionality Reduction </a:t>
            </a:r>
          </a:p>
          <a:p>
            <a:pPr>
              <a:lnSpc>
                <a:spcPct val="200000"/>
              </a:lnSpc>
            </a:pPr>
            <a:r>
              <a:rPr lang="en-US" altLang="en-US" dirty="0">
                <a:latin typeface="Calibri" panose="020F0502020204030204" pitchFamily="34" charset="0"/>
              </a:rPr>
              <a:t>Summary</a:t>
            </a:r>
          </a:p>
        </p:txBody>
      </p:sp>
      <p:sp>
        <p:nvSpPr>
          <p:cNvPr id="7174" name="AutoShape 4"/>
          <p:cNvSpPr>
            <a:spLocks noChangeArrowheads="1"/>
          </p:cNvSpPr>
          <p:nvPr/>
        </p:nvSpPr>
        <p:spPr bwMode="auto">
          <a:xfrm rot="9430553">
            <a:off x="3489570" y="2216400"/>
            <a:ext cx="522288" cy="485775"/>
          </a:xfrm>
          <a:prstGeom prst="notchedRightArrow">
            <a:avLst>
              <a:gd name="adj1" fmla="val 50000"/>
              <a:gd name="adj2" fmla="val 26879"/>
            </a:avLst>
          </a:prstGeom>
          <a:solidFill>
            <a:srgbClr val="0070C0"/>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solidFill>
                <a:srgbClr val="000000"/>
              </a:solidFill>
            </a:endParaRPr>
          </a:p>
        </p:txBody>
      </p:sp>
    </p:spTree>
    <p:extLst>
      <p:ext uri="{BB962C8B-B14F-4D97-AF65-F5344CB8AC3E}">
        <p14:creationId xmlns:p14="http://schemas.microsoft.com/office/powerpoint/2010/main" val="4005256809"/>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a:latin typeface="Calibri" panose="020F0502020204030204" pitchFamily="34" charset="0"/>
              </a:rPr>
              <a:t>Combining features (see: discriminative frequent patterns in Chapter on “Advanced Classification”)</a:t>
            </a:r>
          </a:p>
          <a:p>
            <a:pPr lvl="2" eaLnBrk="1" hangingPunct="1"/>
            <a:r>
              <a:rPr lang="en-US" altLang="en-US" dirty="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1432560" y="352425"/>
            <a:ext cx="9144000" cy="609600"/>
          </a:xfrm>
        </p:spPr>
        <p:txBody>
          <a:bodyPr>
            <a:noAutofit/>
          </a:bodyPr>
          <a:lstStyle/>
          <a:p>
            <a:pPr eaLnBrk="1" hangingPunct="1"/>
            <a:r>
              <a:rPr lang="en-US" altLang="en-US" dirty="0"/>
              <a:t>Summary</a:t>
            </a:r>
          </a:p>
        </p:txBody>
      </p:sp>
      <p:sp>
        <p:nvSpPr>
          <p:cNvPr id="67588" name="Rectangle 3"/>
          <p:cNvSpPr>
            <a:spLocks noGrp="1" noChangeArrowheads="1"/>
          </p:cNvSpPr>
          <p:nvPr>
            <p:ph type="body" idx="1"/>
          </p:nvPr>
        </p:nvSpPr>
        <p:spPr>
          <a:xfrm>
            <a:off x="609600" y="1295401"/>
            <a:ext cx="10789920" cy="5103813"/>
          </a:xfrm>
        </p:spPr>
        <p:txBody>
          <a:bodyPr/>
          <a:lstStyle/>
          <a:p>
            <a:pPr>
              <a:spcAft>
                <a:spcPts val="600"/>
              </a:spcAft>
            </a:pPr>
            <a:r>
              <a:rPr lang="en-US" altLang="en-US" sz="2400" b="1" dirty="0"/>
              <a:t>Data quality</a:t>
            </a:r>
            <a:r>
              <a:rPr lang="en-US" altLang="en-US" sz="2400" dirty="0"/>
              <a:t>: accuracy, completeness, consistency, timeliness, believability, interpretability</a:t>
            </a:r>
          </a:p>
          <a:p>
            <a:pPr>
              <a:spcAft>
                <a:spcPts val="600"/>
              </a:spcAft>
            </a:pPr>
            <a:r>
              <a:rPr lang="en-US" altLang="en-US" sz="2400" b="1" dirty="0"/>
              <a:t>Data cleaning</a:t>
            </a:r>
            <a:r>
              <a:rPr lang="en-US" altLang="en-US" sz="2400" dirty="0"/>
              <a:t>: e.g. missing/noisy values, outliers</a:t>
            </a:r>
          </a:p>
          <a:p>
            <a:pPr>
              <a:spcAft>
                <a:spcPts val="600"/>
              </a:spcAft>
            </a:pPr>
            <a:r>
              <a:rPr lang="en-US" altLang="en-US" sz="2400" b="1" dirty="0"/>
              <a:t>Data integration</a:t>
            </a:r>
            <a:r>
              <a:rPr lang="en-US" altLang="en-US" sz="2400" dirty="0"/>
              <a:t> from multiple sources: </a:t>
            </a:r>
          </a:p>
          <a:p>
            <a:pPr lvl="1">
              <a:spcAft>
                <a:spcPts val="600"/>
              </a:spcAft>
            </a:pPr>
            <a:r>
              <a:rPr lang="en-US" altLang="en-US" sz="2400" dirty="0"/>
              <a:t>Entity identification problem; Remove redundancies; Detect inconsistencies</a:t>
            </a:r>
          </a:p>
          <a:p>
            <a:pPr>
              <a:spcAft>
                <a:spcPts val="600"/>
              </a:spcAft>
            </a:pPr>
            <a:r>
              <a:rPr lang="en-US" altLang="en-US" sz="2400" b="1" dirty="0"/>
              <a:t>Data reduction</a:t>
            </a:r>
            <a:r>
              <a:rPr lang="en-US" altLang="en-US" sz="2400" b="1"/>
              <a:t>, data </a:t>
            </a:r>
            <a:r>
              <a:rPr lang="en-US" altLang="en-US" sz="2400" b="1" dirty="0"/>
              <a:t>transformation and data discretization</a:t>
            </a:r>
          </a:p>
          <a:p>
            <a:pPr lvl="1">
              <a:spcAft>
                <a:spcPts val="600"/>
              </a:spcAft>
            </a:pPr>
            <a:r>
              <a:rPr lang="en-US" altLang="en-US" sz="2400" dirty="0" err="1"/>
              <a:t>Numerosity</a:t>
            </a:r>
            <a:r>
              <a:rPr lang="en-US" altLang="en-US" sz="2400" dirty="0"/>
              <a:t> reduction; Data compression</a:t>
            </a:r>
          </a:p>
          <a:p>
            <a:pPr lvl="1">
              <a:spcAft>
                <a:spcPts val="600"/>
              </a:spcAft>
            </a:pPr>
            <a:r>
              <a:rPr lang="en-US" altLang="en-US" sz="2400" dirty="0"/>
              <a:t>Normalization; Concept hierarchy generation</a:t>
            </a:r>
          </a:p>
          <a:p>
            <a:pPr>
              <a:spcAft>
                <a:spcPts val="600"/>
              </a:spcAft>
            </a:pPr>
            <a:r>
              <a:rPr lang="en-US" altLang="en-US" sz="2400" b="1" dirty="0"/>
              <a:t>Dimensionality reduction</a:t>
            </a:r>
          </a:p>
          <a:p>
            <a:pPr lvl="1" eaLnBrk="1" hangingPunct="1">
              <a:lnSpc>
                <a:spcPct val="120000"/>
              </a:lnSpc>
            </a:pPr>
            <a:endParaRPr lang="en-US" altLang="en-US" sz="1600" dirty="0"/>
          </a:p>
          <a:p>
            <a:pPr eaLnBrk="1" hangingPunct="1">
              <a:lnSpc>
                <a:spcPct val="120000"/>
              </a:lnSpc>
            </a:pPr>
            <a:endParaRPr lang="en-US" altLang="en-US" sz="1600" dirty="0"/>
          </a:p>
          <a:p>
            <a:pPr eaLnBrk="1" hangingPunct="1">
              <a:lnSpc>
                <a:spcPct val="120000"/>
              </a:lnSpc>
              <a:buFont typeface="Wingdings" panose="05000000000000000000" pitchFamily="2" charset="2"/>
              <a:buNone/>
            </a:pPr>
            <a:endParaRPr lang="en-US" altLang="en-US" sz="1600" dirty="0"/>
          </a:p>
        </p:txBody>
      </p:sp>
    </p:spTree>
    <p:extLst>
      <p:ext uri="{BB962C8B-B14F-4D97-AF65-F5344CB8AC3E}">
        <p14:creationId xmlns:p14="http://schemas.microsoft.com/office/powerpoint/2010/main" val="27171416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en-US" altLang="en-US" dirty="0"/>
              <a:t>References</a:t>
            </a:r>
          </a:p>
        </p:txBody>
      </p:sp>
      <p:sp>
        <p:nvSpPr>
          <p:cNvPr id="68612" name="Rectangle 3"/>
          <p:cNvSpPr>
            <a:spLocks noGrp="1" noChangeArrowheads="1"/>
          </p:cNvSpPr>
          <p:nvPr>
            <p:ph type="body" idx="1"/>
          </p:nvPr>
        </p:nvSpPr>
        <p:spPr>
          <a:xfrm>
            <a:off x="539932" y="1188720"/>
            <a:ext cx="10859588" cy="5334000"/>
          </a:xfrm>
        </p:spPr>
        <p:txBody>
          <a:bodyPr/>
          <a:lstStyle/>
          <a:p>
            <a:pPr marL="457200" indent="-457200"/>
            <a:r>
              <a:rPr lang="en-US" altLang="en-US" sz="2000" dirty="0"/>
              <a:t>D. P. Ballou and G. K. </a:t>
            </a:r>
            <a:r>
              <a:rPr lang="en-US" altLang="en-US" sz="2000" dirty="0" err="1"/>
              <a:t>Tayi</a:t>
            </a:r>
            <a:r>
              <a:rPr lang="en-US" altLang="en-US" sz="2000" dirty="0"/>
              <a:t>. Enhancing data quality in data warehouse environments. Comm. of ACM, 42:73-78, 1999</a:t>
            </a:r>
          </a:p>
          <a:p>
            <a:pPr marL="457200" indent="-457200"/>
            <a:r>
              <a:rPr lang="en-US" altLang="en-US" sz="2000" dirty="0">
                <a:solidFill>
                  <a:srgbClr val="FF0000"/>
                </a:solidFill>
              </a:rPr>
              <a:t>T. </a:t>
            </a:r>
            <a:r>
              <a:rPr lang="en-US" altLang="en-US" sz="2000" dirty="0" err="1">
                <a:solidFill>
                  <a:srgbClr val="FF0000"/>
                </a:solidFill>
              </a:rPr>
              <a:t>Dasu</a:t>
            </a:r>
            <a:r>
              <a:rPr lang="en-US" altLang="en-US" sz="2000" dirty="0">
                <a:solidFill>
                  <a:srgbClr val="FF0000"/>
                </a:solidFill>
              </a:rPr>
              <a:t> and T. Johnson.  Exploratory Data Mining and Data Cleaning. John Wiley, 2003</a:t>
            </a:r>
          </a:p>
          <a:p>
            <a:pPr marL="457200" indent="-457200"/>
            <a:r>
              <a:rPr lang="en-US" altLang="en-US" sz="2000" dirty="0">
                <a:solidFill>
                  <a:srgbClr val="FF0000"/>
                </a:solidFill>
                <a:cs typeface="Times New Roman" panose="02020603050405020304" pitchFamily="18" charset="0"/>
              </a:rPr>
              <a:t>T. </a:t>
            </a:r>
            <a:r>
              <a:rPr lang="en-US" altLang="en-US" sz="2000" dirty="0" err="1">
                <a:solidFill>
                  <a:srgbClr val="FF0000"/>
                </a:solidFill>
                <a:cs typeface="Times New Roman" panose="02020603050405020304" pitchFamily="18" charset="0"/>
              </a:rPr>
              <a:t>Dasu</a:t>
            </a:r>
            <a:r>
              <a:rPr lang="en-US" altLang="en-US" sz="2000" dirty="0">
                <a:solidFill>
                  <a:srgbClr val="FF0000"/>
                </a:solidFill>
                <a:cs typeface="Times New Roman" panose="02020603050405020304" pitchFamily="18" charset="0"/>
              </a:rPr>
              <a:t>, T. Johnson, S. </a:t>
            </a:r>
            <a:r>
              <a:rPr lang="en-US" altLang="en-US" sz="2000" dirty="0" err="1">
                <a:solidFill>
                  <a:srgbClr val="FF0000"/>
                </a:solidFill>
                <a:cs typeface="Times New Roman" panose="02020603050405020304" pitchFamily="18" charset="0"/>
              </a:rPr>
              <a:t>Muthukrishnan</a:t>
            </a:r>
            <a:r>
              <a:rPr lang="en-US" altLang="en-US" sz="2000" dirty="0">
                <a:solidFill>
                  <a:srgbClr val="FF0000"/>
                </a:solidFill>
                <a:cs typeface="Times New Roman" panose="02020603050405020304" pitchFamily="18" charset="0"/>
              </a:rPr>
              <a:t>, V. </a:t>
            </a:r>
            <a:r>
              <a:rPr lang="en-US" altLang="en-US" sz="2000" dirty="0" err="1">
                <a:solidFill>
                  <a:srgbClr val="FF0000"/>
                </a:solidFill>
                <a:cs typeface="Times New Roman" panose="02020603050405020304" pitchFamily="18" charset="0"/>
              </a:rPr>
              <a:t>Shkapenyuk</a:t>
            </a:r>
            <a:r>
              <a:rPr lang="en-US" altLang="en-US" sz="2000" dirty="0">
                <a:solidFill>
                  <a:srgbClr val="FF0000"/>
                </a:solidFill>
                <a:cs typeface="Times New Roman" panose="02020603050405020304" pitchFamily="18" charset="0"/>
              </a:rPr>
              <a:t>. </a:t>
            </a:r>
            <a:r>
              <a:rPr lang="en-US" altLang="en-US" sz="2000" u="sng" dirty="0">
                <a:solidFill>
                  <a:srgbClr val="FF0000"/>
                </a:solidFill>
                <a:cs typeface="Times New Roman" panose="02020603050405020304" pitchFamily="18" charset="0"/>
                <a:hlinkClick r:id="rId3"/>
              </a:rPr>
              <a:t>Mining Database Structure; Or, How to Build a Data Quality Browser</a:t>
            </a:r>
            <a:r>
              <a:rPr lang="en-US" altLang="en-US" sz="2000" dirty="0">
                <a:solidFill>
                  <a:srgbClr val="FF0000"/>
                </a:solidFill>
                <a:cs typeface="Times New Roman" panose="02020603050405020304" pitchFamily="18" charset="0"/>
              </a:rPr>
              <a:t>. SIGMOD’02</a:t>
            </a:r>
          </a:p>
          <a:p>
            <a:pPr marL="457200" indent="-457200"/>
            <a:r>
              <a:rPr lang="en-US" altLang="en-US" sz="2000" dirty="0">
                <a:solidFill>
                  <a:srgbClr val="FF0000"/>
                </a:solidFill>
              </a:rPr>
              <a:t>H. V. </a:t>
            </a:r>
            <a:r>
              <a:rPr lang="en-US" altLang="en-US" sz="2000" dirty="0" err="1">
                <a:solidFill>
                  <a:srgbClr val="FF0000"/>
                </a:solidFill>
              </a:rPr>
              <a:t>Jagadish</a:t>
            </a:r>
            <a:r>
              <a:rPr lang="en-US" altLang="en-US" sz="2000" dirty="0">
                <a:solidFill>
                  <a:srgbClr val="FF0000"/>
                </a:solidFill>
              </a:rPr>
              <a:t> et al., Special Issue on Data Reduction Techniques.  Bulletin of the Technical Committee on Data Engineering, 20(4), Dec. 1997</a:t>
            </a:r>
          </a:p>
          <a:p>
            <a:pPr marL="457200" indent="-457200"/>
            <a:r>
              <a:rPr lang="en-US" altLang="en-US" sz="2000" dirty="0"/>
              <a:t>D. Pyle. Data Preparation for Data Mining. Morgan Kaufmann, 1999</a:t>
            </a:r>
          </a:p>
          <a:p>
            <a:pPr marL="457200" indent="-457200"/>
            <a:r>
              <a:rPr lang="en-US" altLang="en-US" sz="2000" dirty="0"/>
              <a:t>E. Rahm and H. H. Do. Data Cleaning: Problems and Current Approaches. </a:t>
            </a:r>
            <a:r>
              <a:rPr lang="en-US" altLang="en-US" sz="2000" i="1" dirty="0"/>
              <a:t>IEEE Bulletin of the Technical Committee on Data Engineering. Vol.23, No.4</a:t>
            </a:r>
          </a:p>
          <a:p>
            <a:pPr marL="457200" indent="-457200"/>
            <a:r>
              <a:rPr lang="en-US" altLang="en-US" sz="2000" dirty="0">
                <a:solidFill>
                  <a:srgbClr val="FF0000"/>
                </a:solidFill>
              </a:rPr>
              <a:t>V. Raman and J. </a:t>
            </a:r>
            <a:r>
              <a:rPr lang="en-US" altLang="en-US" sz="2000" dirty="0" err="1">
                <a:solidFill>
                  <a:srgbClr val="FF0000"/>
                </a:solidFill>
              </a:rPr>
              <a:t>Hellerstein</a:t>
            </a:r>
            <a:r>
              <a:rPr lang="en-US" altLang="en-US" sz="2000" dirty="0">
                <a:solidFill>
                  <a:srgbClr val="FF0000"/>
                </a:solidFill>
              </a:rPr>
              <a:t>. Potters Wheel: An Interactive Framework for Data Cleaning and Transformation, VLDB’2001</a:t>
            </a:r>
            <a:endParaRPr lang="en-US" altLang="en-US" sz="2000" i="1" dirty="0">
              <a:solidFill>
                <a:srgbClr val="FF0000"/>
              </a:solidFill>
            </a:endParaRPr>
          </a:p>
          <a:p>
            <a:pPr marL="457200" indent="-457200"/>
            <a:r>
              <a:rPr lang="en-US" altLang="en-US" sz="2000" dirty="0"/>
              <a:t>T. Redman. Data Quality: Management and Technology. Bantam Books, 1992</a:t>
            </a:r>
          </a:p>
          <a:p>
            <a:pPr marL="457200" indent="-457200"/>
            <a:r>
              <a:rPr lang="en-US" altLang="en-US" sz="2000" dirty="0"/>
              <a:t>R. Wang, V. </a:t>
            </a:r>
            <a:r>
              <a:rPr lang="en-US" altLang="en-US" sz="2000" dirty="0" err="1"/>
              <a:t>Storey</a:t>
            </a:r>
            <a:r>
              <a:rPr lang="en-US" altLang="en-US" sz="2000" dirty="0"/>
              <a:t>, and C. Firth. A framework for analysis of data quality research. IEEE Trans. Knowledge and Data Engineering, 7:623-640, 1995</a:t>
            </a:r>
          </a:p>
        </p:txBody>
      </p:sp>
    </p:spTree>
    <p:extLst>
      <p:ext uri="{BB962C8B-B14F-4D97-AF65-F5344CB8AC3E}">
        <p14:creationId xmlns:p14="http://schemas.microsoft.com/office/powerpoint/2010/main" val="1461731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CA4E75A-70FF-4925-A4E0-31470B034D20}" type="datetime1">
              <a:rPr lang="en-US" altLang="en-US" sz="1200"/>
              <a:pPr eaLnBrk="1" hangingPunct="1"/>
              <a:t>9/9/2018</a:t>
            </a:fld>
            <a:endParaRPr lang="en-US" altLang="en-US" sz="1200"/>
          </a:p>
        </p:txBody>
      </p:sp>
      <p:pic>
        <p:nvPicPr>
          <p:cNvPr id="69636" name="Picture 2" descr="105-0525_IM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1329508"/>
            <a:ext cx="12192000" cy="9144000"/>
          </a:xfrm>
          <a:noFill/>
        </p:spPr>
      </p:pic>
    </p:spTree>
    <p:extLst>
      <p:ext uri="{BB962C8B-B14F-4D97-AF65-F5344CB8AC3E}">
        <p14:creationId xmlns:p14="http://schemas.microsoft.com/office/powerpoint/2010/main" val="2305143912"/>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and transmission error</a:t>
            </a:r>
          </a:p>
          <a:p>
            <a:pPr lvl="1" eaLnBrk="1" hangingPunct="1"/>
            <a:r>
              <a:rPr lang="en-US" altLang="en-US" sz="2200" u="sng" dirty="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were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Did not 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a:latin typeface="Calibri" panose="020F0502020204030204" pitchFamily="34" charset="0"/>
              </a:rPr>
              <a:t>Faulty data collection instruments</a:t>
            </a:r>
          </a:p>
          <a:p>
            <a:pPr lvl="1" eaLnBrk="1" hangingPunct="1"/>
            <a:r>
              <a:rPr lang="en-US" altLang="en-US" dirty="0">
                <a:latin typeface="Calibri" panose="020F0502020204030204" pitchFamily="34" charset="0"/>
              </a:rPr>
              <a:t>Data entry problems</a:t>
            </a:r>
          </a:p>
          <a:p>
            <a:pPr lvl="1" eaLnBrk="1" hangingPunct="1"/>
            <a:r>
              <a:rPr lang="en-US" altLang="en-US" dirty="0">
                <a:latin typeface="Calibri" panose="020F0502020204030204" pitchFamily="34" charset="0"/>
              </a:rPr>
              <a:t>Data transmission problems</a:t>
            </a:r>
          </a:p>
          <a:p>
            <a:pPr lvl="1" eaLnBrk="1" hangingPunct="1"/>
            <a:r>
              <a:rPr lang="en-US" altLang="en-US" dirty="0">
                <a:latin typeface="Calibri" panose="020F0502020204030204" pitchFamily="34" charset="0"/>
              </a:rPr>
              <a:t>Technology limitation</a:t>
            </a:r>
          </a:p>
          <a:p>
            <a:pPr lvl="1" eaLnBrk="1" hangingPunct="1"/>
            <a:r>
              <a:rPr lang="en-US" altLang="en-US" dirty="0">
                <a:latin typeface="Calibri" panose="020F0502020204030204" pitchFamily="34" charset="0"/>
              </a:rPr>
              <a:t>Inconsistency in naming convention </a:t>
            </a:r>
          </a:p>
          <a:p>
            <a:pPr eaLnBrk="1" hangingPunct="1"/>
            <a:r>
              <a:rPr lang="en-US" altLang="en-US" b="1" dirty="0">
                <a:latin typeface="Calibri" panose="020F0502020204030204" pitchFamily="34" charset="0"/>
              </a:rPr>
              <a:t>Other data problems</a:t>
            </a:r>
          </a:p>
          <a:p>
            <a:pPr lvl="1" eaLnBrk="1" hangingPunct="1"/>
            <a:r>
              <a:rPr lang="en-US" altLang="en-US" dirty="0">
                <a:latin typeface="Calibri" panose="020F0502020204030204" pitchFamily="34" charset="0"/>
              </a:rPr>
              <a:t>Duplicate records</a:t>
            </a:r>
          </a:p>
          <a:p>
            <a:pPr lvl="1" eaLnBrk="1" hangingPunct="1"/>
            <a:r>
              <a:rPr lang="en-US" altLang="en-US" dirty="0">
                <a:latin typeface="Calibri" panose="020F0502020204030204" pitchFamily="34" charset="0"/>
              </a:rPr>
              <a:t>Incomplete data</a:t>
            </a:r>
          </a:p>
          <a:p>
            <a:pPr lvl="1" eaLnBrk="1" hangingPunct="1"/>
            <a:r>
              <a:rPr lang="en-US" altLang="en-US" dirty="0">
                <a:latin typeface="Calibri" panose="020F0502020204030204" pitchFamily="34" charset="0"/>
              </a:rPr>
              <a:t>Inconsistent data</a:t>
            </a:r>
          </a:p>
        </p:txBody>
      </p:sp>
    </p:spTree>
    <p:extLst>
      <p:ext uri="{BB962C8B-B14F-4D97-AF65-F5344CB8AC3E}">
        <p14:creationId xmlns:p14="http://schemas.microsoft.com/office/powerpoint/2010/main" val="31972153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24255</TotalTime>
  <Words>4080</Words>
  <Application>Microsoft Office PowerPoint</Application>
  <PresentationFormat>宽屏</PresentationFormat>
  <Paragraphs>538</Paragraphs>
  <Slides>53</Slides>
  <Notes>50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53</vt:i4>
      </vt:variant>
    </vt:vector>
  </HeadingPairs>
  <TitlesOfParts>
    <vt:vector size="68" baseType="lpstr">
      <vt:lpstr>宋体</vt:lpstr>
      <vt:lpstr>Abadi MT Condensed Extra Bold</vt:lpstr>
      <vt:lpstr>Arial</vt:lpstr>
      <vt:lpstr>Berlin Sans FB Demi</vt:lpstr>
      <vt:lpstr>Calibri</vt:lpstr>
      <vt:lpstr>Calibri Light</vt:lpstr>
      <vt:lpstr>Cambria Math</vt:lpstr>
      <vt:lpstr>Symbol</vt:lpstr>
      <vt:lpstr>Tahoma</vt:lpstr>
      <vt:lpstr>Times</vt:lpstr>
      <vt:lpstr>Times New Roman</vt:lpstr>
      <vt:lpstr>Wingdings</vt:lpstr>
      <vt:lpstr>Retrospect</vt:lpstr>
      <vt:lpstr>Chart</vt:lpstr>
      <vt:lpstr>Equation</vt:lpstr>
      <vt:lpstr>CS 412 Intro. to Data Mining</vt:lpstr>
      <vt:lpstr>Chapter 3: Data Preprocessing</vt:lpstr>
      <vt:lpstr> What is Data Preprocessing? — Major Tasks </vt:lpstr>
      <vt:lpstr>Why Preprocess the Data? — Data Quality Issues </vt:lpstr>
      <vt:lpstr>Chapter 3: Data Preprocessing</vt:lpstr>
      <vt:lpstr>Data Cleaning</vt:lpstr>
      <vt:lpstr>Incomplete (Missing) Data</vt:lpstr>
      <vt:lpstr>How to Handle Missing Data?</vt:lpstr>
      <vt:lpstr>Noisy Data</vt:lpstr>
      <vt:lpstr>How to Handle Noisy Data?</vt:lpstr>
      <vt:lpstr>Data Cleaning as a Process</vt:lpstr>
      <vt:lpstr>Chapter 3: Data Preprocessing</vt:lpstr>
      <vt:lpstr>Data Integration</vt:lpstr>
      <vt:lpstr>Handling Noise in Data Integration</vt:lpstr>
      <vt:lpstr>Handling Redundancy in Data Integration</vt:lpstr>
      <vt:lpstr>Example: stock market</vt:lpstr>
      <vt:lpstr>Example: stock market</vt:lpstr>
      <vt:lpstr>Example: stock market</vt:lpstr>
      <vt:lpstr>Example: stock market</vt:lpstr>
      <vt:lpstr>Chapter 3: Data Preprocessing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Sampling</vt:lpstr>
      <vt:lpstr>Types of Sampling</vt:lpstr>
      <vt:lpstr>Data Cube Aggregation</vt:lpstr>
      <vt:lpstr>Data Compression</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Automatic Concept Hierarchy Generation</vt:lpstr>
      <vt:lpstr>Chapter 3: Data Preprocessing</vt:lpstr>
      <vt:lpstr>Dimensionality Reduction</vt:lpstr>
      <vt:lpstr>Dimensionality Reduction Techniques</vt:lpstr>
      <vt:lpstr>Principal Component Analysis (PCA)</vt:lpstr>
      <vt:lpstr>Principal Component Analysis (Method)</vt:lpstr>
      <vt:lpstr>Attribute Subset Selection</vt:lpstr>
      <vt:lpstr>Heuristic Search in Attribute Selection</vt:lpstr>
      <vt:lpstr>Attribute Creation (Feature Generation)</vt:lpstr>
      <vt:lpstr>Summary</vt:lpstr>
      <vt:lpstr>References</vt:lpstr>
      <vt:lpstr>PowerPoint 演示文稿</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Qi Li</cp:lastModifiedBy>
  <cp:revision>1006</cp:revision>
  <cp:lastPrinted>2016-09-06T14:57:34Z</cp:lastPrinted>
  <dcterms:created xsi:type="dcterms:W3CDTF">2014-06-02T15:06:14Z</dcterms:created>
  <dcterms:modified xsi:type="dcterms:W3CDTF">2018-09-09T19:02:47Z</dcterms:modified>
</cp:coreProperties>
</file>